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9" r:id="rId2"/>
    <p:sldId id="265" r:id="rId3"/>
    <p:sldId id="266" r:id="rId4"/>
    <p:sldId id="262" r:id="rId5"/>
    <p:sldId id="264" r:id="rId6"/>
    <p:sldId id="268" r:id="rId7"/>
    <p:sldId id="269" r:id="rId8"/>
    <p:sldId id="270" r:id="rId9"/>
    <p:sldId id="271" r:id="rId10"/>
    <p:sldId id="273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849"/>
    <a:srgbClr val="229B56"/>
    <a:srgbClr val="546F6E"/>
    <a:srgbClr val="889F92"/>
    <a:srgbClr val="020F22"/>
    <a:srgbClr val="435F63"/>
    <a:srgbClr val="145388"/>
    <a:srgbClr val="1D874A"/>
    <a:srgbClr val="1A7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21"/>
    <p:restoredTop sz="94608"/>
  </p:normalViewPr>
  <p:slideViewPr>
    <p:cSldViewPr snapToGrid="0" snapToObjects="1">
      <p:cViewPr varScale="1">
        <p:scale>
          <a:sx n="82" d="100"/>
          <a:sy n="82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5C5B4-2BD2-C948-A5B4-E07521AB8387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540E9-3C5A-924A-9D1B-484F714D85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432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5EF77-C6F5-FF4B-89A7-A0CF746BC6F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7703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5EF77-C6F5-FF4B-89A7-A0CF746BC6F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89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5EF77-C6F5-FF4B-89A7-A0CF746BC6F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5783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5EF77-C6F5-FF4B-89A7-A0CF746BC6F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3940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5EF77-C6F5-FF4B-89A7-A0CF746BC6F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603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5EF77-C6F5-FF4B-89A7-A0CF746BC6F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9923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5EF77-C6F5-FF4B-89A7-A0CF746BC6F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018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5EF77-C6F5-FF4B-89A7-A0CF746BC6F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420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620303-C5D7-664A-897E-BCD9DE30B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D04EF8E-74D7-624A-A911-4239982B7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22F62F-8A6F-384D-A60E-A21605AB8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37E0-101D-2944-976D-E2A0554E9CA9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C97AEE-D1E5-3245-B635-14942EFF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F49A8F-1DBB-BA4A-9F60-728921F5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91-6EEF-5647-9F6A-F4192D3E07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72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95696E-45E9-4342-A343-0B2D4226B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2ACB6EC-97D9-8E4C-BCC8-DD48206BB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AE2B85-E6AD-1741-BA09-6993CA84E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37E0-101D-2944-976D-E2A0554E9CA9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464E81-52FD-5849-B5ED-86EE04E4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0B1B44-56AA-D54F-A4B1-22DC75A87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91-6EEF-5647-9F6A-F4192D3E07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063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C1CD413-1205-F840-9D70-911A7B5AB9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7299A68-E015-AE45-881B-DC75EE162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A2CF5A-5388-B141-A1F0-86E36E8E4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37E0-101D-2944-976D-E2A0554E9CA9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E2C8BA-F497-7A4C-AF05-7AAC8C4B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6A7AAB-582C-1D43-AFCB-43BAB13BA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91-6EEF-5647-9F6A-F4192D3E07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09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D31FBC-CE21-B046-B144-04D954CE3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D2BE2E-4770-654B-A3C8-62D25E47C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0F0E96-0A90-B044-A6C7-2F2B084C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37E0-101D-2944-976D-E2A0554E9CA9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1BFCCE-369E-A349-9783-0A2E6AE91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BAFFC7-4960-484F-881F-2B5324754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91-6EEF-5647-9F6A-F4192D3E07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92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354F9B-D5FA-C248-AEED-4BAA969DC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148251-D763-B949-A5FC-2B4E5FAA5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63611B-B808-354A-9625-16537767D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37E0-101D-2944-976D-E2A0554E9CA9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5D1BA3-A4C0-824C-BD4A-7DD930F0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76A50B-6CCB-9E4C-90A8-D69A11909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91-6EEF-5647-9F6A-F4192D3E07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976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EFBE3C-9C85-F041-9C3E-C62B8FB98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4860B1-725D-6541-89B1-EF2C1DB29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7167441-5818-B94C-A5D1-82DADBD51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117A2E5-F7E4-C447-A636-A4D90D9A7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37E0-101D-2944-976D-E2A0554E9CA9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17B30C-4EBB-2843-A530-FD174BF0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AAFD1B5-A332-A645-AE27-DEBB789A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91-6EEF-5647-9F6A-F4192D3E07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57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3D6816-D112-814A-A3B0-822AB653D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A933FB-1C8E-7946-B5A9-FB625F3E0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11A6414-2524-0E42-BA19-4C8245B70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98D4F86-EF32-FE45-A7BE-49E87927B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1B99E5B-851F-BB49-AA28-6602C6C90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217AB76-30F1-D845-8DE3-C2F7E4A5C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37E0-101D-2944-976D-E2A0554E9CA9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290E77-436B-FC49-9AC1-2102A41D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B220D12-909D-9747-845E-FB017FCA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91-6EEF-5647-9F6A-F4192D3E07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14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8A023C-A19D-4146-96C5-0A0E3B04A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1E95AF6-46D3-5B42-9EAB-A9A312F0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37E0-101D-2944-976D-E2A0554E9CA9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69213BE-88C4-7145-AF57-A446DAD35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E702B92-CB20-124B-BCF3-3E9C84766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91-6EEF-5647-9F6A-F4192D3E07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68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21E21AD-13B8-0745-AD78-64F950CD2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37E0-101D-2944-976D-E2A0554E9CA9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0BA2092-489A-F140-A244-F5E330E9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680248-B3F8-6D49-9121-99979C0F5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91-6EEF-5647-9F6A-F4192D3E07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00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E8701B-7297-F64A-BFC4-5CC185D9F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0DC84C-539D-A64D-95AD-58C2243AB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DCB6FBF-1786-C04A-96D9-844B02767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592E89-8A62-9C43-9ECB-4F2866EB1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37E0-101D-2944-976D-E2A0554E9CA9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F9413A9-9EC2-BD46-A29E-D577D847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11BA9A6-C725-A74F-860E-C252D5143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91-6EEF-5647-9F6A-F4192D3E07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58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9C6C24-EB71-F442-8112-4EC75B626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A7D2333-7622-7242-A8CD-33EDB13445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193B4CF-ECC1-6E4F-AEA7-F4EF3497C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4638B05-B8CB-6A45-A9AC-31C46892F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37E0-101D-2944-976D-E2A0554E9CA9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4F641A-DB08-9745-9174-FB1CB0CB2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9E95006-E24C-D949-A1F4-44B8A0CA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91-6EEF-5647-9F6A-F4192D3E07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10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3044EE5-3A7F-BA43-8B80-DF7C13836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6EB23B-3DD9-ED41-A7E4-35014E797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E4DFE5-7DEA-9D40-A971-42148B260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037E0-101D-2944-976D-E2A0554E9CA9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2658A8-E3ED-1A4E-B492-C377C743B7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DA41D8-75B5-7F47-A34A-A9A79B49B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28391-6EEF-5647-9F6A-F4192D3E07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655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tif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persona, uomo, edificio, indossando&#10;&#10;Descrizione generata automaticamente">
            <a:extLst>
              <a:ext uri="{FF2B5EF4-FFF2-40B4-BE49-F238E27FC236}">
                <a16:creationId xmlns:a16="http://schemas.microsoft.com/office/drawing/2014/main" id="{3B1B5646-5981-1F49-9750-575755244C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Immagine 8" descr="Immagine che contiene elettronico, circuito, tavolo, inpiedi&#10;&#10;Descrizione generata automaticamente">
            <a:extLst>
              <a:ext uri="{FF2B5EF4-FFF2-40B4-BE49-F238E27FC236}">
                <a16:creationId xmlns:a16="http://schemas.microsoft.com/office/drawing/2014/main" id="{EC455D36-DC70-3A43-A6AD-2390CE31AA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0369" y="10"/>
            <a:ext cx="6401647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BB546FDB-912E-7347-80F0-493E76985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94" y="339968"/>
            <a:ext cx="5853425" cy="4632682"/>
          </a:xfr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b="1" kern="1200" dirty="0">
                <a:solidFill>
                  <a:srgbClr val="33384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b="1" kern="1200" dirty="0">
                <a:solidFill>
                  <a:srgbClr val="33384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TRASFORMAZIONE   DIGITALE</a:t>
            </a:r>
            <a:r>
              <a:rPr lang="en-US" sz="4000" b="1" kern="1200" dirty="0">
                <a:solidFill>
                  <a:srgbClr val="33384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en-US" sz="4000" b="1" kern="1200" dirty="0">
                <a:solidFill>
                  <a:srgbClr val="33384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000" b="1" kern="1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200" b="1" kern="1200" spc="50" dirty="0">
                <a:ln w="9525" cmpd="sng">
                  <a:solidFill>
                    <a:srgbClr val="229B56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EXPORT</a:t>
            </a:r>
            <a:endParaRPr lang="en-US" sz="4800" b="1" kern="1200" dirty="0">
              <a:ln w="9525" cmpd="sng">
                <a:solidFill>
                  <a:srgbClr val="229B56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02CBBA4E-B118-E647-BFCE-F7BDD4F1ACA4}"/>
              </a:ext>
            </a:extLst>
          </p:cNvPr>
          <p:cNvGrpSpPr/>
          <p:nvPr/>
        </p:nvGrpSpPr>
        <p:grpSpPr>
          <a:xfrm>
            <a:off x="-16" y="6035041"/>
            <a:ext cx="9279098" cy="834580"/>
            <a:chOff x="-16" y="6035041"/>
            <a:chExt cx="9279098" cy="834580"/>
          </a:xfrm>
        </p:grpSpPr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9628CE85-6AE2-D848-BCC9-629FA8CAF5F6}"/>
                </a:ext>
              </a:extLst>
            </p:cNvPr>
            <p:cNvSpPr/>
            <p:nvPr/>
          </p:nvSpPr>
          <p:spPr>
            <a:xfrm>
              <a:off x="-16" y="6035041"/>
              <a:ext cx="8878009" cy="834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Triangolo 2">
              <a:extLst>
                <a:ext uri="{FF2B5EF4-FFF2-40B4-BE49-F238E27FC236}">
                  <a16:creationId xmlns:a16="http://schemas.microsoft.com/office/drawing/2014/main" id="{258484ED-718F-A047-AF20-51D5447C8BBD}"/>
                </a:ext>
              </a:extLst>
            </p:cNvPr>
            <p:cNvSpPr/>
            <p:nvPr/>
          </p:nvSpPr>
          <p:spPr>
            <a:xfrm>
              <a:off x="8697191" y="6035041"/>
              <a:ext cx="581891" cy="834580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E8201471-C476-C946-B68F-87A0289D6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75" y="5673824"/>
            <a:ext cx="2088231" cy="1557014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5896C4FC-A2FA-5349-85C5-EE0AA26A796C}"/>
              </a:ext>
            </a:extLst>
          </p:cNvPr>
          <p:cNvSpPr txBox="1">
            <a:spLocks/>
          </p:cNvSpPr>
          <p:nvPr/>
        </p:nvSpPr>
        <p:spPr>
          <a:xfrm>
            <a:off x="2693757" y="6321154"/>
            <a:ext cx="6585325" cy="1782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EXPANDERE 2019    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PINACOTECA COMUNALE LUCERA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5" name="Freccia giù 14">
            <a:extLst>
              <a:ext uri="{FF2B5EF4-FFF2-40B4-BE49-F238E27FC236}">
                <a16:creationId xmlns:a16="http://schemas.microsoft.com/office/drawing/2014/main" id="{8A12C24A-A657-1A4D-823D-5F67D39BB078}"/>
              </a:ext>
            </a:extLst>
          </p:cNvPr>
          <p:cNvSpPr/>
          <p:nvPr/>
        </p:nvSpPr>
        <p:spPr>
          <a:xfrm>
            <a:off x="1286690" y="2241639"/>
            <a:ext cx="416946" cy="914400"/>
          </a:xfrm>
          <a:prstGeom prst="downArrow">
            <a:avLst/>
          </a:prstGeom>
          <a:solidFill>
            <a:srgbClr val="333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362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olo 1">
            <a:extLst>
              <a:ext uri="{FF2B5EF4-FFF2-40B4-BE49-F238E27FC236}">
                <a16:creationId xmlns:a16="http://schemas.microsoft.com/office/drawing/2014/main" id="{F708B7DB-D33C-5F42-9830-658D8046E715}"/>
              </a:ext>
            </a:extLst>
          </p:cNvPr>
          <p:cNvSpPr txBox="1">
            <a:spLocks/>
          </p:cNvSpPr>
          <p:nvPr/>
        </p:nvSpPr>
        <p:spPr>
          <a:xfrm>
            <a:off x="-385010" y="0"/>
            <a:ext cx="11894676" cy="1467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4738"/>
            <a:r>
              <a:rPr lang="it-IT" sz="2800" b="1" dirty="0">
                <a:solidFill>
                  <a:srgbClr val="333849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 </a:t>
            </a:r>
            <a:r>
              <a:rPr lang="it-IT" sz="2800" b="1" dirty="0">
                <a:solidFill>
                  <a:srgbClr val="229B5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digitalizzazione</a:t>
            </a:r>
            <a:r>
              <a:rPr lang="it-IT" sz="2800" b="1" dirty="0">
                <a:solidFill>
                  <a:srgbClr val="333849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è una leva strategica INDISPENSABILE per l’internazionalizzazione, da presidiare il prima possibile con un partner adeguato</a:t>
            </a:r>
          </a:p>
        </p:txBody>
      </p:sp>
      <p:cxnSp>
        <p:nvCxnSpPr>
          <p:cNvPr id="58" name="Connettore 1 57">
            <a:extLst>
              <a:ext uri="{FF2B5EF4-FFF2-40B4-BE49-F238E27FC236}">
                <a16:creationId xmlns:a16="http://schemas.microsoft.com/office/drawing/2014/main" id="{7037279D-0BDD-2148-A4FB-774E87706A61}"/>
              </a:ext>
            </a:extLst>
          </p:cNvPr>
          <p:cNvCxnSpPr/>
          <p:nvPr/>
        </p:nvCxnSpPr>
        <p:spPr>
          <a:xfrm>
            <a:off x="682335" y="1310162"/>
            <a:ext cx="10827333" cy="0"/>
          </a:xfrm>
          <a:prstGeom prst="line">
            <a:avLst/>
          </a:prstGeom>
          <a:ln w="12700">
            <a:solidFill>
              <a:srgbClr val="3338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738302F0-29E9-8049-9342-695E0A2A6188}"/>
              </a:ext>
            </a:extLst>
          </p:cNvPr>
          <p:cNvSpPr/>
          <p:nvPr/>
        </p:nvSpPr>
        <p:spPr>
          <a:xfrm>
            <a:off x="6277718" y="1889668"/>
            <a:ext cx="2736647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9900" dirty="0">
                <a:solidFill>
                  <a:srgbClr val="3B3838"/>
                </a:solidFill>
                <a:latin typeface="Apple Color Emoji" pitchFamily="2" charset="0"/>
                <a:ea typeface="Calibri" panose="020F0502020204030204" pitchFamily="34" charset="0"/>
                <a:cs typeface="Apple Color Emoji" pitchFamily="2" charset="0"/>
              </a:rPr>
              <a:t>🚀</a:t>
            </a:r>
            <a:endParaRPr lang="it-IT" sz="2000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78B19118-728E-7348-92F1-E3060F0D2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465" y="2312786"/>
            <a:ext cx="3279818" cy="2445476"/>
          </a:xfrm>
          <a:prstGeom prst="rect">
            <a:avLst/>
          </a:prstGeom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2E4BE271-6F7F-074C-A6F4-F2872C8D14B3}"/>
              </a:ext>
            </a:extLst>
          </p:cNvPr>
          <p:cNvSpPr/>
          <p:nvPr/>
        </p:nvSpPr>
        <p:spPr>
          <a:xfrm>
            <a:off x="3986162" y="5185318"/>
            <a:ext cx="36598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b="1" dirty="0">
                <a:solidFill>
                  <a:srgbClr val="333849"/>
                </a:solidFill>
                <a:latin typeface="Verdana" panose="020B0604030504040204" pitchFamily="34" charset="0"/>
              </a:rPr>
              <a:t>Grazie per l’attenzione!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0520DFC-B7A8-794A-81A5-F22D76D6E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2943" y="6419425"/>
            <a:ext cx="7742496" cy="36512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z="1400" dirty="0">
                <a:solidFill>
                  <a:srgbClr val="333849"/>
                </a:solidFill>
                <a:latin typeface="Gill Sans Ultra Bold" panose="020B0A02020104020203" pitchFamily="34" charset="77"/>
                <a:cs typeface="Calibri" panose="020F0502020204030204" pitchFamily="34" charset="0"/>
              </a:rPr>
              <a:t>TRASFORMAZIONE DIGITALE &gt;&gt; EXPORT</a:t>
            </a:r>
            <a:endParaRPr lang="en-US" sz="1400" dirty="0">
              <a:solidFill>
                <a:srgbClr val="333849"/>
              </a:solidFill>
              <a:latin typeface="Gill Sans Ultra Bold" panose="020B0A02020104020203" pitchFamily="34" charset="77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89546EAB-3469-FA4B-91E3-D99935192B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" y="6062870"/>
            <a:ext cx="1449184" cy="1080531"/>
          </a:xfrm>
          <a:prstGeom prst="rect">
            <a:avLst/>
          </a:prstGeom>
        </p:spPr>
      </p:pic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959904A0-4EAE-794C-8215-8C913369CFDC}"/>
              </a:ext>
            </a:extLst>
          </p:cNvPr>
          <p:cNvCxnSpPr>
            <a:cxnSpLocks/>
          </p:cNvCxnSpPr>
          <p:nvPr/>
        </p:nvCxnSpPr>
        <p:spPr>
          <a:xfrm>
            <a:off x="0" y="6342310"/>
            <a:ext cx="12192000" cy="0"/>
          </a:xfrm>
          <a:prstGeom prst="line">
            <a:avLst/>
          </a:prstGeom>
          <a:ln w="19050">
            <a:solidFill>
              <a:srgbClr val="3338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6415244C-F200-3445-A66F-929CF812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67284" y="6419425"/>
            <a:ext cx="3349625" cy="36512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>
                <a:solidFill>
                  <a:srgbClr val="333849"/>
                </a:solidFill>
              </a:rPr>
              <a:t>CONVEGNO: EXPANDERE 2019</a:t>
            </a:r>
          </a:p>
        </p:txBody>
      </p:sp>
    </p:spTree>
    <p:extLst>
      <p:ext uri="{BB962C8B-B14F-4D97-AF65-F5344CB8AC3E}">
        <p14:creationId xmlns:p14="http://schemas.microsoft.com/office/powerpoint/2010/main" val="2102579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olo 1">
            <a:extLst>
              <a:ext uri="{FF2B5EF4-FFF2-40B4-BE49-F238E27FC236}">
                <a16:creationId xmlns:a16="http://schemas.microsoft.com/office/drawing/2014/main" id="{F708B7DB-D33C-5F42-9830-658D8046E715}"/>
              </a:ext>
            </a:extLst>
          </p:cNvPr>
          <p:cNvSpPr txBox="1">
            <a:spLocks/>
          </p:cNvSpPr>
          <p:nvPr/>
        </p:nvSpPr>
        <p:spPr>
          <a:xfrm>
            <a:off x="-385010" y="0"/>
            <a:ext cx="11894676" cy="1467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4738"/>
            <a:r>
              <a:rPr lang="it-IT" sz="2800" b="1" dirty="0">
                <a:solidFill>
                  <a:srgbClr val="333849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Argomenti trattati	</a:t>
            </a:r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9F6DCB30-218F-304C-8223-2531B6BB9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2943" y="6419425"/>
            <a:ext cx="7742496" cy="36512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z="1400" dirty="0">
                <a:solidFill>
                  <a:srgbClr val="333849"/>
                </a:solidFill>
                <a:latin typeface="Gill Sans Ultra Bold" panose="020B0A02020104020203" pitchFamily="34" charset="77"/>
                <a:cs typeface="Calibri" panose="020F0502020204030204" pitchFamily="34" charset="0"/>
              </a:rPr>
              <a:t>TRASFORMAZIONE DIGITALE &gt;&gt; EXPORT</a:t>
            </a:r>
            <a:endParaRPr lang="en-US" sz="1400" dirty="0">
              <a:solidFill>
                <a:srgbClr val="333849"/>
              </a:solidFill>
              <a:latin typeface="Gill Sans Ultra Bold" panose="020B0A02020104020203" pitchFamily="34" charset="77"/>
            </a:endParaRPr>
          </a:p>
        </p:txBody>
      </p:sp>
      <p:pic>
        <p:nvPicPr>
          <p:cNvPr id="72" name="Immagine 71">
            <a:extLst>
              <a:ext uri="{FF2B5EF4-FFF2-40B4-BE49-F238E27FC236}">
                <a16:creationId xmlns:a16="http://schemas.microsoft.com/office/drawing/2014/main" id="{DCF94810-B86B-FC44-8B5A-DB3F9060F2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" y="6062870"/>
            <a:ext cx="1449184" cy="1080531"/>
          </a:xfrm>
          <a:prstGeom prst="rect">
            <a:avLst/>
          </a:prstGeom>
        </p:spPr>
      </p:pic>
      <p:cxnSp>
        <p:nvCxnSpPr>
          <p:cNvPr id="73" name="Connettore 1 72">
            <a:extLst>
              <a:ext uri="{FF2B5EF4-FFF2-40B4-BE49-F238E27FC236}">
                <a16:creationId xmlns:a16="http://schemas.microsoft.com/office/drawing/2014/main" id="{C82ECBD3-3650-4B4C-B576-1871A913CD7C}"/>
              </a:ext>
            </a:extLst>
          </p:cNvPr>
          <p:cNvCxnSpPr>
            <a:cxnSpLocks/>
          </p:cNvCxnSpPr>
          <p:nvPr/>
        </p:nvCxnSpPr>
        <p:spPr>
          <a:xfrm>
            <a:off x="0" y="6342310"/>
            <a:ext cx="12192000" cy="0"/>
          </a:xfrm>
          <a:prstGeom prst="line">
            <a:avLst/>
          </a:prstGeom>
          <a:ln w="19050">
            <a:solidFill>
              <a:srgbClr val="3338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Date Placeholder 3">
            <a:extLst>
              <a:ext uri="{FF2B5EF4-FFF2-40B4-BE49-F238E27FC236}">
                <a16:creationId xmlns:a16="http://schemas.microsoft.com/office/drawing/2014/main" id="{662B32C1-1583-9D4D-915D-C81CC874F2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67284" y="6419425"/>
            <a:ext cx="3349625" cy="36512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>
                <a:solidFill>
                  <a:srgbClr val="333849"/>
                </a:solidFill>
              </a:rPr>
              <a:t>CONVEGNO: EXPANDERE 2019</a:t>
            </a:r>
          </a:p>
        </p:txBody>
      </p:sp>
      <p:cxnSp>
        <p:nvCxnSpPr>
          <p:cNvPr id="58" name="Connettore 1 57">
            <a:extLst>
              <a:ext uri="{FF2B5EF4-FFF2-40B4-BE49-F238E27FC236}">
                <a16:creationId xmlns:a16="http://schemas.microsoft.com/office/drawing/2014/main" id="{7037279D-0BDD-2148-A4FB-774E87706A61}"/>
              </a:ext>
            </a:extLst>
          </p:cNvPr>
          <p:cNvCxnSpPr/>
          <p:nvPr/>
        </p:nvCxnSpPr>
        <p:spPr>
          <a:xfrm>
            <a:off x="682335" y="1310162"/>
            <a:ext cx="10827333" cy="0"/>
          </a:xfrm>
          <a:prstGeom prst="line">
            <a:avLst/>
          </a:prstGeom>
          <a:ln w="12700">
            <a:solidFill>
              <a:srgbClr val="3338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olo 1">
            <a:extLst>
              <a:ext uri="{FF2B5EF4-FFF2-40B4-BE49-F238E27FC236}">
                <a16:creationId xmlns:a16="http://schemas.microsoft.com/office/drawing/2014/main" id="{096D3F9E-029C-AD40-B8F5-108FDF1E4670}"/>
              </a:ext>
            </a:extLst>
          </p:cNvPr>
          <p:cNvSpPr txBox="1">
            <a:spLocks/>
          </p:cNvSpPr>
          <p:nvPr/>
        </p:nvSpPr>
        <p:spPr>
          <a:xfrm>
            <a:off x="-385012" y="1134365"/>
            <a:ext cx="11894676" cy="3501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89088" indent="-514350">
              <a:buAutoNum type="arabicPeriod"/>
            </a:pPr>
            <a:endParaRPr lang="it-IT" sz="2800" b="1" dirty="0">
              <a:solidFill>
                <a:srgbClr val="333849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1589088" indent="-514350">
              <a:buAutoNum type="arabicPeriod"/>
            </a:pPr>
            <a:endParaRPr lang="it-IT" sz="2800" b="1" dirty="0">
              <a:solidFill>
                <a:srgbClr val="333849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1589088" indent="-514350">
              <a:buAutoNum type="arabicPeriod"/>
            </a:pPr>
            <a:r>
              <a:rPr lang="it-IT" sz="2800" b="1" dirty="0">
                <a:solidFill>
                  <a:srgbClr val="333849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Chi sono e cos’è </a:t>
            </a:r>
          </a:p>
          <a:p>
            <a:pPr marL="1589088" indent="-514350">
              <a:buAutoNum type="arabicPeriod"/>
            </a:pPr>
            <a:endParaRPr lang="it-IT" sz="2800" b="1" dirty="0">
              <a:solidFill>
                <a:srgbClr val="333849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1589088" indent="-514350">
              <a:buAutoNum type="arabicPeriod"/>
            </a:pPr>
            <a:r>
              <a:rPr lang="it-IT" sz="2800" b="1" dirty="0">
                <a:solidFill>
                  <a:srgbClr val="333849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Qual è il nostro approccio in una strategia Export</a:t>
            </a:r>
          </a:p>
          <a:p>
            <a:pPr marL="1589088" indent="-514350">
              <a:buAutoNum type="arabicPeriod"/>
            </a:pPr>
            <a:endParaRPr lang="it-IT" sz="2800" b="1" dirty="0">
              <a:solidFill>
                <a:srgbClr val="333849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1589088" indent="-514350">
              <a:buAutoNum type="arabicPeriod"/>
            </a:pPr>
            <a:r>
              <a:rPr lang="it-IT" sz="2800" b="1" dirty="0">
                <a:solidFill>
                  <a:srgbClr val="333849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Come orientare la digitalizzazione nella direzione dell’Export</a:t>
            </a:r>
          </a:p>
          <a:p>
            <a:pPr marL="1589088" indent="-514350">
              <a:buAutoNum type="arabicPeriod"/>
            </a:pPr>
            <a:endParaRPr lang="it-IT" sz="2800" b="1" dirty="0">
              <a:solidFill>
                <a:srgbClr val="333849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1589088" indent="-514350">
              <a:buAutoNum type="arabicPeriod"/>
            </a:pPr>
            <a:r>
              <a:rPr lang="it-IT" sz="2800" b="1" dirty="0">
                <a:solidFill>
                  <a:srgbClr val="333849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Linee guida per un efficace Digital Marketing Internazionale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5B64B68-4159-0B4A-B687-721134BB4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388" y="1155630"/>
            <a:ext cx="2145783" cy="159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9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olo 1">
            <a:extLst>
              <a:ext uri="{FF2B5EF4-FFF2-40B4-BE49-F238E27FC236}">
                <a16:creationId xmlns:a16="http://schemas.microsoft.com/office/drawing/2014/main" id="{F708B7DB-D33C-5F42-9830-658D8046E715}"/>
              </a:ext>
            </a:extLst>
          </p:cNvPr>
          <p:cNvSpPr txBox="1">
            <a:spLocks/>
          </p:cNvSpPr>
          <p:nvPr/>
        </p:nvSpPr>
        <p:spPr>
          <a:xfrm>
            <a:off x="-385010" y="0"/>
            <a:ext cx="11894676" cy="1467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4738"/>
            <a:r>
              <a:rPr lang="it-IT" sz="2800" b="1" dirty="0">
                <a:solidFill>
                  <a:srgbClr val="333849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Mi chiamo Donato Montanino</a:t>
            </a:r>
          </a:p>
        </p:txBody>
      </p:sp>
      <p:cxnSp>
        <p:nvCxnSpPr>
          <p:cNvPr id="58" name="Connettore 1 57">
            <a:extLst>
              <a:ext uri="{FF2B5EF4-FFF2-40B4-BE49-F238E27FC236}">
                <a16:creationId xmlns:a16="http://schemas.microsoft.com/office/drawing/2014/main" id="{7037279D-0BDD-2148-A4FB-774E87706A61}"/>
              </a:ext>
            </a:extLst>
          </p:cNvPr>
          <p:cNvCxnSpPr/>
          <p:nvPr/>
        </p:nvCxnSpPr>
        <p:spPr>
          <a:xfrm>
            <a:off x="682335" y="1310162"/>
            <a:ext cx="10827333" cy="0"/>
          </a:xfrm>
          <a:prstGeom prst="line">
            <a:avLst/>
          </a:prstGeom>
          <a:ln w="12700">
            <a:solidFill>
              <a:srgbClr val="3338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F9B4215B-238D-A248-9A09-D3152BF9A49F}"/>
              </a:ext>
            </a:extLst>
          </p:cNvPr>
          <p:cNvSpPr/>
          <p:nvPr/>
        </p:nvSpPr>
        <p:spPr>
          <a:xfrm>
            <a:off x="3824729" y="4635914"/>
            <a:ext cx="81220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0" i="0" u="none" strike="noStrike" dirty="0">
                <a:solidFill>
                  <a:srgbClr val="333849"/>
                </a:solidFill>
                <a:effectLst/>
                <a:latin typeface="Verdana" panose="020B0604030504040204" pitchFamily="34" charset="0"/>
              </a:rPr>
              <a:t>Svolgo attività di formazione in materia di </a:t>
            </a:r>
            <a:r>
              <a:rPr lang="it-IT" sz="1600" b="1" i="0" u="none" strike="noStrike" dirty="0">
                <a:solidFill>
                  <a:srgbClr val="333849"/>
                </a:solidFill>
                <a:effectLst/>
                <a:latin typeface="Verdana" panose="020B0604030504040204" pitchFamily="34" charset="0"/>
              </a:rPr>
              <a:t>marketing internazionale </a:t>
            </a:r>
            <a:r>
              <a:rPr lang="it-IT" sz="1600" b="0" i="0" u="none" strike="noStrike" dirty="0">
                <a:solidFill>
                  <a:srgbClr val="333849"/>
                </a:solidFill>
                <a:effectLst/>
                <a:latin typeface="Verdana" panose="020B0604030504040204" pitchFamily="34" charset="0"/>
              </a:rPr>
              <a:t>e di </a:t>
            </a:r>
            <a:r>
              <a:rPr lang="it-IT" sz="1600" b="1" i="0" u="none" strike="noStrike" dirty="0">
                <a:solidFill>
                  <a:srgbClr val="333849"/>
                </a:solidFill>
                <a:effectLst/>
                <a:latin typeface="Verdana" panose="020B0604030504040204" pitchFamily="34" charset="0"/>
              </a:rPr>
              <a:t>tecniche e procedure per il commercio estero</a:t>
            </a:r>
            <a:r>
              <a:rPr lang="it-IT" sz="1600" b="0" i="0" u="none" strike="noStrike" dirty="0">
                <a:solidFill>
                  <a:srgbClr val="333849"/>
                </a:solidFill>
                <a:effectLst/>
                <a:latin typeface="Verdana" panose="020B0604030504040204" pitchFamily="34" charset="0"/>
              </a:rPr>
              <a:t>.</a:t>
            </a:r>
            <a:br>
              <a:rPr lang="it-IT" sz="1600" dirty="0">
                <a:solidFill>
                  <a:srgbClr val="333849"/>
                </a:solidFill>
              </a:rPr>
            </a:br>
            <a:r>
              <a:rPr lang="it-IT" sz="1600">
                <a:solidFill>
                  <a:srgbClr val="333849"/>
                </a:solidFill>
                <a:latin typeface="Verdana" panose="020B0604030504040204" pitchFamily="34" charset="0"/>
              </a:rPr>
              <a:t>Sono </a:t>
            </a:r>
            <a:r>
              <a:rPr lang="it-IT" sz="1600" b="0" i="0" u="none" strike="noStrike">
                <a:solidFill>
                  <a:srgbClr val="333849"/>
                </a:solidFill>
                <a:effectLst/>
                <a:latin typeface="Verdana" panose="020B0604030504040204" pitchFamily="34" charset="0"/>
              </a:rPr>
              <a:t>Consulente </a:t>
            </a:r>
            <a:r>
              <a:rPr lang="it-IT" sz="1600" b="0" i="0" u="none" strike="noStrike" dirty="0">
                <a:solidFill>
                  <a:srgbClr val="333849"/>
                </a:solidFill>
                <a:effectLst/>
                <a:latin typeface="Verdana" panose="020B0604030504040204" pitchFamily="34" charset="0"/>
              </a:rPr>
              <a:t>del Consolato Onorario della Federazione Russa in Napoli ed è accreditato tra i </a:t>
            </a:r>
            <a:r>
              <a:rPr lang="it-IT" sz="1600" b="1" i="0" u="none" strike="noStrike" dirty="0">
                <a:solidFill>
                  <a:srgbClr val="333849"/>
                </a:solidFill>
                <a:effectLst/>
                <a:latin typeface="Verdana" panose="020B0604030504040204" pitchFamily="34" charset="0"/>
              </a:rPr>
              <a:t>Docenti/Tutor dell’ICE.</a:t>
            </a:r>
            <a:endParaRPr lang="it-IT" sz="1600" b="1" dirty="0">
              <a:solidFill>
                <a:srgbClr val="333849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C19C23E-D025-B74F-B6D7-093C0AF6FD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4818" y="4719368"/>
            <a:ext cx="1852328" cy="127230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E7E68EF-5493-6C4B-A634-77AFC66672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237" y="1516769"/>
            <a:ext cx="721721" cy="148515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0744781-E2F4-844A-AC52-A75212A083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3958" y="2914862"/>
            <a:ext cx="721721" cy="1485153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559D0CFF-EE7C-E046-8B0E-F36310E63603}"/>
              </a:ext>
            </a:extLst>
          </p:cNvPr>
          <p:cNvSpPr/>
          <p:nvPr/>
        </p:nvSpPr>
        <p:spPr>
          <a:xfrm>
            <a:off x="1882991" y="1608590"/>
            <a:ext cx="92140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0" i="0" u="none" strike="noStrike" dirty="0">
                <a:solidFill>
                  <a:srgbClr val="333849"/>
                </a:solidFill>
                <a:effectLst/>
                <a:latin typeface="Verdana" panose="020B0604030504040204" pitchFamily="34" charset="0"/>
              </a:rPr>
              <a:t>Laureato in Scienze Politiche Economiche presso la Federico II di Napoli Lavoro nell’ambito Export da oltre 20 anni. Prima come Responsabile Ufficio Estero in azienda, ora come </a:t>
            </a:r>
            <a:r>
              <a:rPr lang="it-IT" sz="1600" b="1" i="0" u="none" strike="noStrike" dirty="0">
                <a:solidFill>
                  <a:srgbClr val="333849"/>
                </a:solidFill>
                <a:effectLst/>
                <a:latin typeface="Verdana" panose="020B0604030504040204" pitchFamily="34" charset="0"/>
              </a:rPr>
              <a:t>Consulente e </a:t>
            </a:r>
            <a:r>
              <a:rPr lang="it-IT" sz="1600" b="1" i="0" u="none" strike="noStrike" dirty="0" err="1">
                <a:solidFill>
                  <a:srgbClr val="333849"/>
                </a:solidFill>
                <a:effectLst/>
                <a:latin typeface="Verdana" panose="020B0604030504040204" pitchFamily="34" charset="0"/>
              </a:rPr>
              <a:t>Temporary</a:t>
            </a:r>
            <a:r>
              <a:rPr lang="it-IT" sz="1600" b="1" i="0" u="none" strike="noStrike" dirty="0">
                <a:solidFill>
                  <a:srgbClr val="333849"/>
                </a:solidFill>
                <a:effectLst/>
                <a:latin typeface="Verdana" panose="020B0604030504040204" pitchFamily="34" charset="0"/>
              </a:rPr>
              <a:t> Manager </a:t>
            </a:r>
            <a:r>
              <a:rPr lang="it-IT" sz="1600" b="0" i="0" u="none" strike="noStrike" dirty="0">
                <a:solidFill>
                  <a:srgbClr val="333849"/>
                </a:solidFill>
                <a:effectLst/>
                <a:latin typeface="Verdana" panose="020B0604030504040204" pitchFamily="34" charset="0"/>
              </a:rPr>
              <a:t>per aziende di svariati settori e per alcune importanti Associazioni di categoria.  </a:t>
            </a:r>
            <a:endParaRPr lang="it-IT" sz="1600" dirty="0">
              <a:solidFill>
                <a:srgbClr val="333849"/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01C61D6-F361-044C-80F4-6BC1E8854355}"/>
              </a:ext>
            </a:extLst>
          </p:cNvPr>
          <p:cNvSpPr/>
          <p:nvPr/>
        </p:nvSpPr>
        <p:spPr>
          <a:xfrm>
            <a:off x="2295588" y="3226647"/>
            <a:ext cx="92140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i="0" u="none" strike="noStrike" dirty="0">
                <a:solidFill>
                  <a:srgbClr val="333849"/>
                </a:solidFill>
                <a:effectLst/>
                <a:latin typeface="Verdana" panose="020B0604030504040204" pitchFamily="34" charset="0"/>
              </a:rPr>
              <a:t>Specialista</a:t>
            </a:r>
            <a:r>
              <a:rPr lang="it-IT" sz="1600" b="0" i="0" u="none" strike="noStrike" dirty="0">
                <a:solidFill>
                  <a:srgbClr val="333849"/>
                </a:solidFill>
                <a:effectLst/>
                <a:latin typeface="Verdana" panose="020B0604030504040204" pitchFamily="34" charset="0"/>
              </a:rPr>
              <a:t> nella definizione e sviluppo di </a:t>
            </a:r>
            <a:r>
              <a:rPr lang="it-IT" sz="1600" b="1" i="0" u="none" strike="noStrike" dirty="0">
                <a:solidFill>
                  <a:srgbClr val="333849"/>
                </a:solidFill>
                <a:effectLst/>
                <a:latin typeface="Verdana" panose="020B0604030504040204" pitchFamily="34" charset="0"/>
              </a:rPr>
              <a:t>progetti commerciali finalizzati all’export </a:t>
            </a:r>
            <a:r>
              <a:rPr lang="it-IT" sz="1600" b="0" i="0" u="none" strike="noStrike" dirty="0">
                <a:solidFill>
                  <a:srgbClr val="333849"/>
                </a:solidFill>
                <a:effectLst/>
                <a:latin typeface="Verdana" panose="020B0604030504040204" pitchFamily="34" charset="0"/>
              </a:rPr>
              <a:t>delle aziende sui mercati internazionali.</a:t>
            </a:r>
          </a:p>
          <a:p>
            <a:r>
              <a:rPr lang="it-IT" sz="1600" b="0" i="0" u="none" strike="noStrike" dirty="0">
                <a:solidFill>
                  <a:srgbClr val="333849"/>
                </a:solidFill>
                <a:effectLst/>
                <a:latin typeface="Verdana" panose="020B0604030504040204" pitchFamily="34" charset="0"/>
              </a:rPr>
              <a:t>In stretto affiancamento con i clienti, curo tutte le fasi operative dei piani: la scelta dei target, le visite ai potenziali partner esteri e la stesura di accordi commerciali.</a:t>
            </a:r>
            <a:endParaRPr lang="it-IT" sz="1600" dirty="0">
              <a:solidFill>
                <a:srgbClr val="333849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CC867F6-F514-D145-99D7-3B4564B33DB9}"/>
              </a:ext>
            </a:extLst>
          </p:cNvPr>
          <p:cNvSpPr txBox="1"/>
          <p:nvPr/>
        </p:nvSpPr>
        <p:spPr>
          <a:xfrm>
            <a:off x="2381337" y="4763766"/>
            <a:ext cx="9192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b="1" dirty="0"/>
              <a:t>EXPORT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B29F073-411B-F449-86D9-897902D63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2943" y="6419425"/>
            <a:ext cx="7742496" cy="36512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z="1400" dirty="0">
                <a:solidFill>
                  <a:srgbClr val="333849"/>
                </a:solidFill>
                <a:latin typeface="Gill Sans Ultra Bold" panose="020B0A02020104020203" pitchFamily="34" charset="77"/>
                <a:cs typeface="Calibri" panose="020F0502020204030204" pitchFamily="34" charset="0"/>
              </a:rPr>
              <a:t>TRASFORMAZIONE DIGITALE &gt;&gt; EXPORT</a:t>
            </a:r>
            <a:endParaRPr lang="en-US" sz="1400" dirty="0">
              <a:solidFill>
                <a:srgbClr val="333849"/>
              </a:solidFill>
              <a:latin typeface="Gill Sans Ultra Bold" panose="020B0A02020104020203" pitchFamily="34" charset="77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B37E026D-BDE8-4E47-98F0-EBB7AC2AE60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" y="6062870"/>
            <a:ext cx="1449184" cy="1080531"/>
          </a:xfrm>
          <a:prstGeom prst="rect">
            <a:avLst/>
          </a:prstGeom>
        </p:spPr>
      </p:pic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F8871CCA-9D73-5140-953D-501B5209AEF1}"/>
              </a:ext>
            </a:extLst>
          </p:cNvPr>
          <p:cNvCxnSpPr>
            <a:cxnSpLocks/>
          </p:cNvCxnSpPr>
          <p:nvPr/>
        </p:nvCxnSpPr>
        <p:spPr>
          <a:xfrm>
            <a:off x="0" y="6342310"/>
            <a:ext cx="12192000" cy="0"/>
          </a:xfrm>
          <a:prstGeom prst="line">
            <a:avLst/>
          </a:prstGeom>
          <a:ln w="19050">
            <a:solidFill>
              <a:srgbClr val="3338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747FBE6-F77D-C941-B1CF-9B8E5CD3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67284" y="6419425"/>
            <a:ext cx="3349625" cy="36512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>
                <a:solidFill>
                  <a:srgbClr val="333849"/>
                </a:solidFill>
              </a:rPr>
              <a:t>CONVEGNO: EXPANDERE 2019</a:t>
            </a:r>
          </a:p>
        </p:txBody>
      </p:sp>
    </p:spTree>
    <p:extLst>
      <p:ext uri="{BB962C8B-B14F-4D97-AF65-F5344CB8AC3E}">
        <p14:creationId xmlns:p14="http://schemas.microsoft.com/office/powerpoint/2010/main" val="229632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28579D07-39BF-C44E-9BD8-4C306221024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634840">
            <a:off x="4363575" y="717714"/>
            <a:ext cx="4178869" cy="4178869"/>
          </a:xfrm>
          <a:prstGeom prst="rect">
            <a:avLst/>
          </a:prstGeom>
        </p:spPr>
      </p:pic>
      <p:pic>
        <p:nvPicPr>
          <p:cNvPr id="5" name="Immagine 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6F6DE229-F001-B348-B4DE-181DE05F4AE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252340">
            <a:off x="5735960" y="2774703"/>
            <a:ext cx="3644699" cy="3644699"/>
          </a:xfrm>
          <a:prstGeom prst="rect">
            <a:avLst/>
          </a:prstGeom>
        </p:spPr>
      </p:pic>
      <p:pic>
        <p:nvPicPr>
          <p:cNvPr id="6" name="Immagine 5" descr="Immagine che contiene volante&#10;&#10;Descrizione generata automaticamente">
            <a:extLst>
              <a:ext uri="{FF2B5EF4-FFF2-40B4-BE49-F238E27FC236}">
                <a16:creationId xmlns:a16="http://schemas.microsoft.com/office/drawing/2014/main" id="{47AE3D4E-F304-8D4B-94F0-0CDBB5D881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3824" y1="43011" x2="12500" y2="44731"/>
                        <a14:foregroundMark x1="10294" y1="42581" x2="11324" y2="42151"/>
                        <a14:foregroundMark x1="11324" y1="42151" x2="11029" y2="41075"/>
                        <a14:foregroundMark x1="13235" y1="41075" x2="13235" y2="45591"/>
                        <a14:foregroundMark x1="10441" y1="46452" x2="16029" y2="42581"/>
                        <a14:foregroundMark x1="11765" y1="39355" x2="10000" y2="41720"/>
                        <a14:foregroundMark x1="12206" y1="40645" x2="14559" y2="41290"/>
                        <a14:foregroundMark x1="85735" y1="76344" x2="88088" y2="73548"/>
                        <a14:backgroundMark x1="0" y1="22366" x2="3382" y2="22581"/>
                        <a14:backgroundMark x1="5147" y1="48387" x2="16471" y2="20860"/>
                        <a14:backgroundMark x1="16471" y1="20860" x2="5441" y2="30323"/>
                        <a14:backgroundMark x1="5294" y1="30323" x2="0" y2="39355"/>
                        <a14:backgroundMark x1="11176" y1="9247" x2="0" y2="35914"/>
                        <a14:backgroundMark x1="11324" y1="9247" x2="2353" y2="15699"/>
                        <a14:backgroundMark x1="2206" y1="15699" x2="0" y2="19140"/>
                        <a14:backgroundMark x1="0" y1="1075" x2="8382" y2="1720"/>
                        <a14:backgroundMark x1="8529" y1="1935" x2="15441" y2="11828"/>
                        <a14:backgroundMark x1="15441" y1="11828" x2="18088" y2="25806"/>
                        <a14:backgroundMark x1="18088" y1="25806" x2="16029" y2="38280"/>
                        <a14:backgroundMark x1="12941" y1="38925" x2="12500" y2="39140"/>
                        <a14:backgroundMark x1="7353" y1="49462" x2="9118" y2="41290"/>
                        <a14:backgroundMark x1="16029" y1="35269" x2="19853" y2="32043"/>
                        <a14:backgroundMark x1="14706" y1="4946" x2="19118" y2="15699"/>
                        <a14:backgroundMark x1="20294" y1="15269" x2="20147" y2="22366"/>
                        <a14:backgroundMark x1="20147" y1="27957" x2="20147" y2="27957"/>
                        <a14:backgroundMark x1="15294" y1="40645" x2="15147" y2="40215"/>
                        <a14:backgroundMark x1="8235" y1="47312" x2="8235" y2="41720"/>
                        <a14:backgroundMark x1="8971" y1="44731" x2="8971" y2="47312"/>
                        <a14:backgroundMark x1="8676" y1="47527" x2="9706" y2="47312"/>
                        <a14:backgroundMark x1="16029" y1="40000" x2="15294" y2="39785"/>
                        <a14:backgroundMark x1="19559" y1="31613" x2="20147" y2="30538"/>
                        <a14:backgroundMark x1="99853" y1="86882" x2="92206" y2="89462"/>
                        <a14:backgroundMark x1="92206" y1="89677" x2="97941" y2="92903"/>
                        <a14:backgroundMark x1="88529" y1="86667" x2="90294" y2="94624"/>
                        <a14:backgroundMark x1="96176" y1="98495" x2="88971" y2="89247"/>
                        <a14:backgroundMark x1="88971" y1="89247" x2="92500" y2="77204"/>
                        <a14:backgroundMark x1="92500" y1="77204" x2="95147" y2="75699"/>
                        <a14:backgroundMark x1="96471" y1="75054" x2="96471" y2="75054"/>
                        <a14:backgroundMark x1="95882" y1="73978" x2="97647" y2="76559"/>
                        <a14:backgroundMark x1="92941" y1="73978" x2="92059" y2="77204"/>
                        <a14:backgroundMark x1="89118" y1="78495" x2="85588" y2="87742"/>
                        <a14:backgroundMark x1="85588" y1="88817" x2="90882" y2="99570"/>
                        <a14:backgroundMark x1="91029" y1="99785" x2="91029" y2="99785"/>
                        <a14:backgroundMark x1="99853" y1="97634" x2="89853" y2="98280"/>
                        <a14:backgroundMark x1="89853" y1="98495" x2="91471" y2="99785"/>
                        <a14:backgroundMark x1="87500" y1="90323" x2="84559" y2="86667"/>
                        <a14:backgroundMark x1="84706" y1="82796" x2="87059" y2="93978"/>
                        <a14:backgroundMark x1="88088" y1="78065" x2="98529" y2="75269"/>
                        <a14:backgroundMark x1="98529" y1="75269" x2="98676" y2="75054"/>
                        <a14:backgroundMark x1="92059" y1="74409" x2="95735" y2="74624"/>
                        <a14:backgroundMark x1="94853" y1="73118" x2="93088" y2="73978"/>
                        <a14:backgroundMark x1="93382" y1="73978" x2="93382" y2="73978"/>
                        <a14:backgroundMark x1="91618" y1="72473" x2="99853" y2="73333"/>
                        <a14:backgroundMark x1="95441" y1="73118" x2="99853" y2="73333"/>
                        <a14:backgroundMark x1="90588" y1="71828" x2="98971" y2="72043"/>
                        <a14:backgroundMark x1="20882" y1="29247" x2="20147" y2="29892"/>
                        <a14:backgroundMark x1="19706" y1="27742" x2="18382" y2="28387"/>
                        <a14:backgroundMark x1="20441" y1="28387" x2="21176" y2="27742"/>
                        <a14:backgroundMark x1="16324" y1="37849" x2="16324" y2="39570"/>
                        <a14:backgroundMark x1="16324" y1="39140" x2="17059" y2="39570"/>
                        <a14:backgroundMark x1="15000" y1="41075" x2="14853" y2="40860"/>
                        <a14:backgroundMark x1="9559" y1="47312" x2="7941" y2="43656"/>
                        <a14:backgroundMark x1="7941" y1="43226" x2="7941" y2="43226"/>
                        <a14:backgroundMark x1="8529" y1="50323" x2="8529" y2="50323"/>
                        <a14:backgroundMark x1="9118" y1="49892" x2="9412" y2="45591"/>
                        <a14:backgroundMark x1="8971" y1="51828" x2="9118" y2="50538"/>
                        <a14:backgroundMark x1="10000" y1="45591" x2="10441" y2="46667"/>
                        <a14:backgroundMark x1="87353" y1="75484" x2="89706" y2="78280"/>
                        <a14:backgroundMark x1="85294" y1="82581" x2="86618" y2="81075"/>
                        <a14:backgroundMark x1="86618" y1="80860" x2="86618" y2="80860"/>
                        <a14:backgroundMark x1="87353" y1="76129" x2="88824" y2="778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6200" y="2208076"/>
            <a:ext cx="5459183" cy="3733784"/>
          </a:xfrm>
          <a:prstGeom prst="rect">
            <a:avLst/>
          </a:prstGeom>
        </p:spPr>
      </p:pic>
      <p:pic>
        <p:nvPicPr>
          <p:cNvPr id="10" name="Immagine 9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F122AB8B-D0E9-0945-A613-6EC533C17F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4700770">
            <a:off x="1923115" y="1507444"/>
            <a:ext cx="5135046" cy="5135046"/>
          </a:xfrm>
          <a:prstGeom prst="rect">
            <a:avLst/>
          </a:prstGeom>
        </p:spPr>
      </p:pic>
      <p:sp>
        <p:nvSpPr>
          <p:cNvPr id="11" name="Goccia 10">
            <a:extLst>
              <a:ext uri="{FF2B5EF4-FFF2-40B4-BE49-F238E27FC236}">
                <a16:creationId xmlns:a16="http://schemas.microsoft.com/office/drawing/2014/main" id="{0C5ED2CD-31E0-EB40-A8EE-E32CE97DB727}"/>
              </a:ext>
            </a:extLst>
          </p:cNvPr>
          <p:cNvSpPr/>
          <p:nvPr/>
        </p:nvSpPr>
        <p:spPr>
          <a:xfrm>
            <a:off x="5051252" y="2400485"/>
            <a:ext cx="129735" cy="313174"/>
          </a:xfrm>
          <a:prstGeom prst="teardrop">
            <a:avLst/>
          </a:prstGeom>
          <a:solidFill>
            <a:srgbClr val="DBD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Goccia 11">
            <a:extLst>
              <a:ext uri="{FF2B5EF4-FFF2-40B4-BE49-F238E27FC236}">
                <a16:creationId xmlns:a16="http://schemas.microsoft.com/office/drawing/2014/main" id="{4868E5E6-58AF-DF45-B582-200B9957D690}"/>
              </a:ext>
            </a:extLst>
          </p:cNvPr>
          <p:cNvSpPr/>
          <p:nvPr/>
        </p:nvSpPr>
        <p:spPr>
          <a:xfrm rot="16200000">
            <a:off x="8148701" y="2308766"/>
            <a:ext cx="129735" cy="313174"/>
          </a:xfrm>
          <a:prstGeom prst="teardrop">
            <a:avLst/>
          </a:prstGeom>
          <a:solidFill>
            <a:srgbClr val="E8E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3A8BC93-0A80-714D-8702-B909ED760F22}"/>
              </a:ext>
            </a:extLst>
          </p:cNvPr>
          <p:cNvSpPr txBox="1"/>
          <p:nvPr/>
        </p:nvSpPr>
        <p:spPr>
          <a:xfrm>
            <a:off x="630544" y="1752464"/>
            <a:ext cx="2939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229B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Consulenza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BF227E5-4B37-EB4B-82A2-2A5696FB3B78}"/>
              </a:ext>
            </a:extLst>
          </p:cNvPr>
          <p:cNvSpPr txBox="1"/>
          <p:nvPr/>
        </p:nvSpPr>
        <p:spPr>
          <a:xfrm>
            <a:off x="4174523" y="1752464"/>
            <a:ext cx="4000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it-IT" sz="2400" dirty="0">
                <a:solidFill>
                  <a:srgbClr val="1D874A"/>
                </a:solidFill>
              </a:rPr>
              <a:t>Supporto Operativo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27F42B4-2E41-AD42-9048-A6D12E947DA5}"/>
              </a:ext>
            </a:extLst>
          </p:cNvPr>
          <p:cNvSpPr txBox="1"/>
          <p:nvPr/>
        </p:nvSpPr>
        <p:spPr>
          <a:xfrm>
            <a:off x="8524321" y="1752464"/>
            <a:ext cx="323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it-IT" sz="2400" dirty="0">
                <a:solidFill>
                  <a:srgbClr val="1A7C44"/>
                </a:solidFill>
              </a:rPr>
              <a:t>Formazione</a:t>
            </a:r>
          </a:p>
        </p:txBody>
      </p:sp>
      <p:sp>
        <p:nvSpPr>
          <p:cNvPr id="18" name="Mostrina 17">
            <a:extLst>
              <a:ext uri="{FF2B5EF4-FFF2-40B4-BE49-F238E27FC236}">
                <a16:creationId xmlns:a16="http://schemas.microsoft.com/office/drawing/2014/main" id="{6D8A1284-B36D-E043-A089-59AB5D0B565D}"/>
              </a:ext>
            </a:extLst>
          </p:cNvPr>
          <p:cNvSpPr>
            <a:spLocks noChangeAspect="1"/>
          </p:cNvSpPr>
          <p:nvPr/>
        </p:nvSpPr>
        <p:spPr>
          <a:xfrm>
            <a:off x="3407585" y="1841515"/>
            <a:ext cx="324000" cy="353957"/>
          </a:xfrm>
          <a:prstGeom prst="chevron">
            <a:avLst/>
          </a:prstGeom>
          <a:solidFill>
            <a:srgbClr val="333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333849"/>
              </a:solidFill>
            </a:endParaRPr>
          </a:p>
        </p:txBody>
      </p:sp>
      <p:sp>
        <p:nvSpPr>
          <p:cNvPr id="23" name="Titolo 1">
            <a:extLst>
              <a:ext uri="{FF2B5EF4-FFF2-40B4-BE49-F238E27FC236}">
                <a16:creationId xmlns:a16="http://schemas.microsoft.com/office/drawing/2014/main" id="{5DE2062E-8F29-D140-8345-DB05A3EC42B8}"/>
              </a:ext>
            </a:extLst>
          </p:cNvPr>
          <p:cNvSpPr txBox="1">
            <a:spLocks/>
          </p:cNvSpPr>
          <p:nvPr/>
        </p:nvSpPr>
        <p:spPr>
          <a:xfrm>
            <a:off x="2489035" y="0"/>
            <a:ext cx="9761259" cy="1467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5700"/>
            <a:r>
              <a:rPr lang="it-IT" sz="2800" b="1" dirty="0">
                <a:solidFill>
                  <a:srgbClr val="333849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è la consulenza export con il più alto tasso di coinvolgimento, supporto e complicità in Italia.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94B99ED3-230C-CC4F-B21A-1746FB2827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324" y="-327124"/>
            <a:ext cx="2821239" cy="2103554"/>
          </a:xfrm>
          <a:prstGeom prst="rect">
            <a:avLst/>
          </a:prstGeom>
        </p:spPr>
      </p:pic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BAE660A4-B7EE-9D4C-A0FF-E3EFC47B824E}"/>
              </a:ext>
            </a:extLst>
          </p:cNvPr>
          <p:cNvCxnSpPr/>
          <p:nvPr/>
        </p:nvCxnSpPr>
        <p:spPr>
          <a:xfrm>
            <a:off x="682335" y="1310162"/>
            <a:ext cx="10827333" cy="0"/>
          </a:xfrm>
          <a:prstGeom prst="line">
            <a:avLst/>
          </a:prstGeom>
          <a:ln w="12700">
            <a:solidFill>
              <a:srgbClr val="3338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Mostrina 36">
            <a:extLst>
              <a:ext uri="{FF2B5EF4-FFF2-40B4-BE49-F238E27FC236}">
                <a16:creationId xmlns:a16="http://schemas.microsoft.com/office/drawing/2014/main" id="{EE4171DE-B17F-254B-82F9-CEF8E2A9F81B}"/>
              </a:ext>
            </a:extLst>
          </p:cNvPr>
          <p:cNvSpPr>
            <a:spLocks noChangeAspect="1"/>
          </p:cNvSpPr>
          <p:nvPr/>
        </p:nvSpPr>
        <p:spPr>
          <a:xfrm>
            <a:off x="3645045" y="1841515"/>
            <a:ext cx="324000" cy="353957"/>
          </a:xfrm>
          <a:prstGeom prst="chevron">
            <a:avLst/>
          </a:prstGeom>
          <a:solidFill>
            <a:srgbClr val="333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333849"/>
              </a:solidFill>
            </a:endParaRPr>
          </a:p>
        </p:txBody>
      </p:sp>
      <p:sp>
        <p:nvSpPr>
          <p:cNvPr id="38" name="Mostrina 37">
            <a:extLst>
              <a:ext uri="{FF2B5EF4-FFF2-40B4-BE49-F238E27FC236}">
                <a16:creationId xmlns:a16="http://schemas.microsoft.com/office/drawing/2014/main" id="{ABCE8C3B-14D7-0A40-9911-F2066F86309E}"/>
              </a:ext>
            </a:extLst>
          </p:cNvPr>
          <p:cNvSpPr>
            <a:spLocks noChangeAspect="1"/>
          </p:cNvSpPr>
          <p:nvPr/>
        </p:nvSpPr>
        <p:spPr>
          <a:xfrm>
            <a:off x="8070178" y="1846052"/>
            <a:ext cx="324000" cy="353957"/>
          </a:xfrm>
          <a:prstGeom prst="chevron">
            <a:avLst/>
          </a:prstGeom>
          <a:solidFill>
            <a:srgbClr val="333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333849"/>
              </a:solidFill>
            </a:endParaRPr>
          </a:p>
        </p:txBody>
      </p:sp>
      <p:sp>
        <p:nvSpPr>
          <p:cNvPr id="39" name="Mostrina 38">
            <a:extLst>
              <a:ext uri="{FF2B5EF4-FFF2-40B4-BE49-F238E27FC236}">
                <a16:creationId xmlns:a16="http://schemas.microsoft.com/office/drawing/2014/main" id="{8BF4DD40-60E1-6144-8446-76BED50D58C5}"/>
              </a:ext>
            </a:extLst>
          </p:cNvPr>
          <p:cNvSpPr>
            <a:spLocks noChangeAspect="1"/>
          </p:cNvSpPr>
          <p:nvPr/>
        </p:nvSpPr>
        <p:spPr>
          <a:xfrm>
            <a:off x="8307638" y="1846052"/>
            <a:ext cx="324000" cy="353957"/>
          </a:xfrm>
          <a:prstGeom prst="chevron">
            <a:avLst/>
          </a:prstGeom>
          <a:solidFill>
            <a:srgbClr val="333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333849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072AA86-E3ED-794F-BD18-1166C6481CB1}"/>
              </a:ext>
            </a:extLst>
          </p:cNvPr>
          <p:cNvSpPr/>
          <p:nvPr/>
        </p:nvSpPr>
        <p:spPr>
          <a:xfrm>
            <a:off x="4768788" y="2549340"/>
            <a:ext cx="33229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Esperienza operativa </a:t>
            </a:r>
            <a:r>
              <a:rPr lang="it-IT" sz="1600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conoscenza di </a:t>
            </a:r>
            <a:r>
              <a:rPr lang="it-IT" sz="1600" b="1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processi e tecniche</a:t>
            </a:r>
            <a:r>
              <a:rPr lang="it-IT" sz="1600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ci rendono abili a supportare l’azienda in ogni esigenza operativa, organizzativa o di personale. </a:t>
            </a:r>
          </a:p>
          <a:p>
            <a:pPr algn="ctr"/>
            <a:r>
              <a:rPr lang="it-IT" sz="1600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Forniamo la </a:t>
            </a:r>
          </a:p>
          <a:p>
            <a:pPr algn="ctr"/>
            <a:r>
              <a:rPr lang="it-IT" sz="1600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collaborazione di </a:t>
            </a:r>
            <a:r>
              <a:rPr lang="it-IT" sz="1600" b="1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figure specifiche</a:t>
            </a:r>
            <a:r>
              <a:rPr lang="it-IT" sz="1600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algn="ctr"/>
            <a:r>
              <a:rPr lang="it-IT" sz="1600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competenze particolari ma anche di interi uffici operativi se occorre</a:t>
            </a:r>
            <a:endParaRPr lang="it-IT" sz="1600" b="1" dirty="0">
              <a:solidFill>
                <a:srgbClr val="33384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CFF4D15D-B97F-DD42-99F2-C3F92B12499E}"/>
              </a:ext>
            </a:extLst>
          </p:cNvPr>
          <p:cNvSpPr/>
          <p:nvPr/>
        </p:nvSpPr>
        <p:spPr>
          <a:xfrm>
            <a:off x="8435228" y="2549340"/>
            <a:ext cx="34489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600" b="1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Formare</a:t>
            </a:r>
            <a:r>
              <a:rPr lang="it-IT" sz="1600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significa insegnare e al contempo dare una forma alla </a:t>
            </a:r>
            <a:r>
              <a:rPr lang="it-IT" sz="1600" b="1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professionalità.</a:t>
            </a:r>
            <a:r>
              <a:rPr lang="it-IT" sz="1600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formazione che eroghiamo serve a trasferire </a:t>
            </a:r>
            <a:r>
              <a:rPr lang="it-IT" sz="1600" b="1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competenze</a:t>
            </a:r>
            <a:r>
              <a:rPr lang="it-IT" sz="1600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strumenti, </a:t>
            </a:r>
          </a:p>
          <a:p>
            <a:pPr algn="ctr">
              <a:spcAft>
                <a:spcPts val="0"/>
              </a:spcAft>
            </a:pPr>
            <a:r>
              <a:rPr lang="it-IT" sz="1600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tecniche operative e </a:t>
            </a:r>
          </a:p>
          <a:p>
            <a:pPr algn="ctr">
              <a:spcAft>
                <a:spcPts val="0"/>
              </a:spcAft>
            </a:pPr>
            <a:r>
              <a:rPr lang="it-IT" sz="1600" b="1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metodo, </a:t>
            </a:r>
            <a:r>
              <a:rPr lang="it-IT" sz="1600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anche </a:t>
            </a:r>
          </a:p>
          <a:p>
            <a:pPr algn="ctr">
              <a:spcAft>
                <a:spcPts val="0"/>
              </a:spcAft>
            </a:pPr>
            <a:r>
              <a:rPr lang="it-IT" sz="1600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attraverso lo </a:t>
            </a:r>
          </a:p>
          <a:p>
            <a:pPr algn="ctr">
              <a:spcAft>
                <a:spcPts val="0"/>
              </a:spcAft>
            </a:pPr>
            <a:r>
              <a:rPr lang="it-IT" sz="1600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strumento del </a:t>
            </a:r>
          </a:p>
          <a:p>
            <a:pPr algn="ctr">
              <a:spcAft>
                <a:spcPts val="0"/>
              </a:spcAft>
            </a:pPr>
            <a:r>
              <a:rPr lang="it-IT" sz="1600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training by </a:t>
            </a:r>
            <a:r>
              <a:rPr lang="it-IT" sz="1600" dirty="0" err="1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doing</a:t>
            </a:r>
            <a:r>
              <a:rPr lang="it-IT" sz="1600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ctr">
              <a:spcAft>
                <a:spcPts val="0"/>
              </a:spcAft>
            </a:pPr>
            <a:r>
              <a:rPr lang="it-IT" sz="1600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formazione diventa </a:t>
            </a:r>
          </a:p>
          <a:p>
            <a:pPr algn="ctr">
              <a:spcAft>
                <a:spcPts val="0"/>
              </a:spcAft>
            </a:pPr>
            <a:r>
              <a:rPr lang="it-IT" sz="1600" b="1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strumento di business </a:t>
            </a:r>
          </a:p>
          <a:p>
            <a:pPr algn="ctr">
              <a:spcAft>
                <a:spcPts val="0"/>
              </a:spcAft>
            </a:pPr>
            <a:r>
              <a:rPr lang="it-IT" sz="1600" b="1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di crescita. 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0D5D7081-01D7-1A41-A8FE-A73B6308B9F0}"/>
              </a:ext>
            </a:extLst>
          </p:cNvPr>
          <p:cNvSpPr/>
          <p:nvPr/>
        </p:nvSpPr>
        <p:spPr>
          <a:xfrm>
            <a:off x="493582" y="2549340"/>
            <a:ext cx="35741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600" b="1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Competenza, </a:t>
            </a:r>
            <a:r>
              <a:rPr lang="it-IT" sz="1600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approccio analitico e costante allineamento agli obiettivi del management.</a:t>
            </a:r>
          </a:p>
          <a:p>
            <a:pPr algn="ctr">
              <a:spcAft>
                <a:spcPts val="0"/>
              </a:spcAft>
            </a:pPr>
            <a:r>
              <a:rPr lang="it-IT" sz="1600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Forniamo </a:t>
            </a:r>
            <a:r>
              <a:rPr lang="it-IT" sz="1600" b="1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valore</a:t>
            </a:r>
            <a:r>
              <a:rPr lang="it-IT" sz="1600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1600" b="1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intuizioni</a:t>
            </a:r>
            <a:r>
              <a:rPr lang="it-IT" sz="1600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1600" b="1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idee</a:t>
            </a:r>
            <a:r>
              <a:rPr lang="it-IT" sz="1600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it-IT" sz="1600" b="1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strumenti</a:t>
            </a:r>
            <a:r>
              <a:rPr lang="it-IT" sz="1600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utili a prendere consapevolezza sul proprio posizionamento di </a:t>
            </a:r>
          </a:p>
          <a:p>
            <a:pPr algn="ctr">
              <a:spcAft>
                <a:spcPts val="0"/>
              </a:spcAft>
            </a:pPr>
            <a:r>
              <a:rPr lang="it-IT" sz="1600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mercato e definire la </a:t>
            </a:r>
          </a:p>
          <a:p>
            <a:pPr algn="ctr">
              <a:spcAft>
                <a:spcPts val="0"/>
              </a:spcAft>
            </a:pPr>
            <a:r>
              <a:rPr lang="it-IT" sz="1600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migliore strategia di </a:t>
            </a:r>
          </a:p>
          <a:p>
            <a:pPr algn="ctr">
              <a:spcAft>
                <a:spcPts val="0"/>
              </a:spcAft>
            </a:pPr>
            <a:r>
              <a:rPr lang="it-IT" sz="1600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export.</a:t>
            </a:r>
          </a:p>
          <a:p>
            <a:pPr algn="ctr">
              <a:spcAft>
                <a:spcPts val="0"/>
              </a:spcAft>
            </a:pPr>
            <a:r>
              <a:rPr lang="it-IT" sz="1600" b="1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Cerchiamo una </a:t>
            </a:r>
          </a:p>
          <a:p>
            <a:pPr algn="ctr">
              <a:spcAft>
                <a:spcPts val="0"/>
              </a:spcAft>
            </a:pPr>
            <a:r>
              <a:rPr lang="it-IT" sz="1600" b="1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direzione </a:t>
            </a:r>
          </a:p>
          <a:p>
            <a:pPr algn="ctr">
              <a:spcAft>
                <a:spcPts val="0"/>
              </a:spcAft>
            </a:pPr>
            <a:r>
              <a:rPr lang="it-IT" sz="1600" dirty="0">
                <a:solidFill>
                  <a:srgbClr val="3338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è sempre alla portata dell’azienda.</a:t>
            </a:r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89E0E549-3550-2247-B05E-E59DC67B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2943" y="6419425"/>
            <a:ext cx="7742496" cy="36512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z="1400" dirty="0">
                <a:solidFill>
                  <a:srgbClr val="333849"/>
                </a:solidFill>
                <a:latin typeface="Gill Sans Ultra Bold" panose="020B0A02020104020203" pitchFamily="34" charset="77"/>
                <a:cs typeface="Calibri" panose="020F0502020204030204" pitchFamily="34" charset="0"/>
              </a:rPr>
              <a:t>TRASFORMAZIONE DIGITALE &gt;&gt; EXPORT</a:t>
            </a:r>
            <a:endParaRPr lang="en-US" sz="1400" dirty="0">
              <a:solidFill>
                <a:srgbClr val="333849"/>
              </a:solidFill>
              <a:latin typeface="Gill Sans Ultra Bold" panose="020B0A02020104020203" pitchFamily="34" charset="77"/>
            </a:endParaRPr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988E4279-97C3-7745-8631-05CD902DAF2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" y="6062870"/>
            <a:ext cx="1449184" cy="1080531"/>
          </a:xfrm>
          <a:prstGeom prst="rect">
            <a:avLst/>
          </a:prstGeom>
        </p:spPr>
      </p:pic>
      <p:cxnSp>
        <p:nvCxnSpPr>
          <p:cNvPr id="44" name="Connettore 1 43">
            <a:extLst>
              <a:ext uri="{FF2B5EF4-FFF2-40B4-BE49-F238E27FC236}">
                <a16:creationId xmlns:a16="http://schemas.microsoft.com/office/drawing/2014/main" id="{CCC6B462-7727-4A46-9ED9-52195542E15F}"/>
              </a:ext>
            </a:extLst>
          </p:cNvPr>
          <p:cNvCxnSpPr>
            <a:cxnSpLocks/>
          </p:cNvCxnSpPr>
          <p:nvPr/>
        </p:nvCxnSpPr>
        <p:spPr>
          <a:xfrm>
            <a:off x="0" y="6342310"/>
            <a:ext cx="12192000" cy="0"/>
          </a:xfrm>
          <a:prstGeom prst="line">
            <a:avLst/>
          </a:prstGeom>
          <a:ln w="19050">
            <a:solidFill>
              <a:srgbClr val="3338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Date Placeholder 3">
            <a:extLst>
              <a:ext uri="{FF2B5EF4-FFF2-40B4-BE49-F238E27FC236}">
                <a16:creationId xmlns:a16="http://schemas.microsoft.com/office/drawing/2014/main" id="{E0C61551-F642-A34C-A272-660A00AA9E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67284" y="6419425"/>
            <a:ext cx="3349625" cy="36512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>
                <a:solidFill>
                  <a:srgbClr val="333849"/>
                </a:solidFill>
              </a:rPr>
              <a:t>CONVEGNO: EXPANDERE 2019</a:t>
            </a:r>
          </a:p>
        </p:txBody>
      </p:sp>
    </p:spTree>
    <p:extLst>
      <p:ext uri="{BB962C8B-B14F-4D97-AF65-F5344CB8AC3E}">
        <p14:creationId xmlns:p14="http://schemas.microsoft.com/office/powerpoint/2010/main" val="1045231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ostrina 9">
            <a:extLst>
              <a:ext uri="{FF2B5EF4-FFF2-40B4-BE49-F238E27FC236}">
                <a16:creationId xmlns:a16="http://schemas.microsoft.com/office/drawing/2014/main" id="{5C697C1A-D39C-9146-BBE2-F00852CE425D}"/>
              </a:ext>
            </a:extLst>
          </p:cNvPr>
          <p:cNvSpPr/>
          <p:nvPr/>
        </p:nvSpPr>
        <p:spPr>
          <a:xfrm rot="5400000">
            <a:off x="4652440" y="1094397"/>
            <a:ext cx="1594086" cy="2425732"/>
          </a:xfrm>
          <a:prstGeom prst="chevron">
            <a:avLst>
              <a:gd name="adj" fmla="val 19274"/>
            </a:avLst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3" name="Mostrina 82">
            <a:extLst>
              <a:ext uri="{FF2B5EF4-FFF2-40B4-BE49-F238E27FC236}">
                <a16:creationId xmlns:a16="http://schemas.microsoft.com/office/drawing/2014/main" id="{51320725-AFF9-0944-96B5-085B8CAC4497}"/>
              </a:ext>
            </a:extLst>
          </p:cNvPr>
          <p:cNvSpPr/>
          <p:nvPr/>
        </p:nvSpPr>
        <p:spPr>
          <a:xfrm rot="5400000">
            <a:off x="7141907" y="1094397"/>
            <a:ext cx="1594086" cy="2425732"/>
          </a:xfrm>
          <a:prstGeom prst="chevron">
            <a:avLst>
              <a:gd name="adj" fmla="val 19274"/>
            </a:avLst>
          </a:prstGeom>
          <a:solidFill>
            <a:srgbClr val="229B5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4" name="Mostrina 83">
            <a:extLst>
              <a:ext uri="{FF2B5EF4-FFF2-40B4-BE49-F238E27FC236}">
                <a16:creationId xmlns:a16="http://schemas.microsoft.com/office/drawing/2014/main" id="{698E9D3D-4BB5-6145-855B-7249A425484C}"/>
              </a:ext>
            </a:extLst>
          </p:cNvPr>
          <p:cNvSpPr/>
          <p:nvPr/>
        </p:nvSpPr>
        <p:spPr>
          <a:xfrm rot="5400000">
            <a:off x="9617822" y="1100918"/>
            <a:ext cx="1594086" cy="2425732"/>
          </a:xfrm>
          <a:prstGeom prst="chevron">
            <a:avLst>
              <a:gd name="adj" fmla="val 19274"/>
            </a:avLst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8" name="Titolo 1">
            <a:extLst>
              <a:ext uri="{FF2B5EF4-FFF2-40B4-BE49-F238E27FC236}">
                <a16:creationId xmlns:a16="http://schemas.microsoft.com/office/drawing/2014/main" id="{F708B7DB-D33C-5F42-9830-658D8046E715}"/>
              </a:ext>
            </a:extLst>
          </p:cNvPr>
          <p:cNvSpPr txBox="1">
            <a:spLocks/>
          </p:cNvSpPr>
          <p:nvPr/>
        </p:nvSpPr>
        <p:spPr>
          <a:xfrm>
            <a:off x="-385010" y="0"/>
            <a:ext cx="11894676" cy="1467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4738"/>
            <a:r>
              <a:rPr lang="it-IT" sz="2800" b="1" dirty="0">
                <a:solidFill>
                  <a:srgbClr val="333849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L’EXPORT non va improvvisato: va studiato e pianificato. Per farlo serve analizzare il contesto in cui si opera e le risorse a disposizione</a:t>
            </a:r>
          </a:p>
        </p:txBody>
      </p:sp>
      <p:cxnSp>
        <p:nvCxnSpPr>
          <p:cNvPr id="58" name="Connettore 1 57">
            <a:extLst>
              <a:ext uri="{FF2B5EF4-FFF2-40B4-BE49-F238E27FC236}">
                <a16:creationId xmlns:a16="http://schemas.microsoft.com/office/drawing/2014/main" id="{7037279D-0BDD-2148-A4FB-774E87706A61}"/>
              </a:ext>
            </a:extLst>
          </p:cNvPr>
          <p:cNvCxnSpPr/>
          <p:nvPr/>
        </p:nvCxnSpPr>
        <p:spPr>
          <a:xfrm>
            <a:off x="682335" y="1310162"/>
            <a:ext cx="10827333" cy="0"/>
          </a:xfrm>
          <a:prstGeom prst="line">
            <a:avLst/>
          </a:prstGeom>
          <a:ln w="12700">
            <a:solidFill>
              <a:srgbClr val="3338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73816EED-1010-CD40-B89E-BDC9D743D4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917" y="1806426"/>
            <a:ext cx="1663574" cy="146764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9EA13CA-8940-D842-9BBD-592ABDED47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3456">
            <a:off x="232834" y="1993393"/>
            <a:ext cx="4983176" cy="3174698"/>
          </a:xfrm>
          <a:prstGeom prst="rect">
            <a:avLst/>
          </a:prstGeom>
        </p:spPr>
      </p:pic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939125A4-5505-3C46-9A50-3BAD2E24E206}"/>
              </a:ext>
            </a:extLst>
          </p:cNvPr>
          <p:cNvSpPr txBox="1"/>
          <p:nvPr/>
        </p:nvSpPr>
        <p:spPr>
          <a:xfrm>
            <a:off x="-167814" y="3800966"/>
            <a:ext cx="3011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it-IT" sz="2800" dirty="0">
                <a:solidFill>
                  <a:srgbClr val="1D874A"/>
                </a:solidFill>
              </a:rPr>
              <a:t>EXPORT AUDIT</a:t>
            </a:r>
          </a:p>
        </p:txBody>
      </p:sp>
      <p:sp>
        <p:nvSpPr>
          <p:cNvPr id="76" name="Rettangolo 75">
            <a:extLst>
              <a:ext uri="{FF2B5EF4-FFF2-40B4-BE49-F238E27FC236}">
                <a16:creationId xmlns:a16="http://schemas.microsoft.com/office/drawing/2014/main" id="{53D75085-6B4B-4140-8277-E6A1FC49F9B0}"/>
              </a:ext>
            </a:extLst>
          </p:cNvPr>
          <p:cNvSpPr/>
          <p:nvPr/>
        </p:nvSpPr>
        <p:spPr>
          <a:xfrm>
            <a:off x="4222477" y="1789971"/>
            <a:ext cx="2393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Valutazione del 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piano commerciale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 degli obiettivi di medio termine</a:t>
            </a:r>
            <a:endParaRPr lang="it-IT" sz="1600" b="1" dirty="0">
              <a:solidFill>
                <a:srgbClr val="1D874A"/>
              </a:solidFill>
            </a:endParaRPr>
          </a:p>
        </p:txBody>
      </p:sp>
      <p:sp>
        <p:nvSpPr>
          <p:cNvPr id="77" name="Rettangolo 76">
            <a:extLst>
              <a:ext uri="{FF2B5EF4-FFF2-40B4-BE49-F238E27FC236}">
                <a16:creationId xmlns:a16="http://schemas.microsoft.com/office/drawing/2014/main" id="{3AF10A80-5D86-E946-90AE-3A50EF19CEA5}"/>
              </a:ext>
            </a:extLst>
          </p:cNvPr>
          <p:cNvSpPr/>
          <p:nvPr/>
        </p:nvSpPr>
        <p:spPr>
          <a:xfrm>
            <a:off x="6753324" y="1866666"/>
            <a:ext cx="2393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Valutazione dei 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prodotti/servizi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 del livello di prezzo</a:t>
            </a:r>
            <a:endParaRPr lang="it-IT" sz="1600" b="1" dirty="0">
              <a:solidFill>
                <a:srgbClr val="1D874A"/>
              </a:solidFill>
            </a:endParaRPr>
          </a:p>
        </p:txBody>
      </p:sp>
      <p:sp>
        <p:nvSpPr>
          <p:cNvPr id="85" name="Rettangolo 84">
            <a:extLst>
              <a:ext uri="{FF2B5EF4-FFF2-40B4-BE49-F238E27FC236}">
                <a16:creationId xmlns:a16="http://schemas.microsoft.com/office/drawing/2014/main" id="{4E91BB22-CF07-474F-B4E6-ADBC4791F3C1}"/>
              </a:ext>
            </a:extLst>
          </p:cNvPr>
          <p:cNvSpPr/>
          <p:nvPr/>
        </p:nvSpPr>
        <p:spPr>
          <a:xfrm>
            <a:off x="9245380" y="1788974"/>
            <a:ext cx="2393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N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etwork, supporto</a:t>
            </a:r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</a:rPr>
              <a:t>, consorzi,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fonti e Banche dati a disposizione</a:t>
            </a:r>
            <a:endParaRPr lang="it-IT" sz="1600" b="1" dirty="0">
              <a:solidFill>
                <a:srgbClr val="1D874A"/>
              </a:solidFill>
            </a:endParaRPr>
          </a:p>
        </p:txBody>
      </p:sp>
      <p:sp>
        <p:nvSpPr>
          <p:cNvPr id="88" name="Mostrina 87">
            <a:extLst>
              <a:ext uri="{FF2B5EF4-FFF2-40B4-BE49-F238E27FC236}">
                <a16:creationId xmlns:a16="http://schemas.microsoft.com/office/drawing/2014/main" id="{D859F03B-C7AA-7C46-B0F6-18E29C7A7224}"/>
              </a:ext>
            </a:extLst>
          </p:cNvPr>
          <p:cNvSpPr/>
          <p:nvPr/>
        </p:nvSpPr>
        <p:spPr>
          <a:xfrm rot="5400000">
            <a:off x="4649381" y="2452026"/>
            <a:ext cx="1594086" cy="2425732"/>
          </a:xfrm>
          <a:prstGeom prst="chevron">
            <a:avLst>
              <a:gd name="adj" fmla="val 19274"/>
            </a:avLst>
          </a:prstGeom>
          <a:solidFill>
            <a:srgbClr val="229B5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9" name="Rettangolo 88">
            <a:extLst>
              <a:ext uri="{FF2B5EF4-FFF2-40B4-BE49-F238E27FC236}">
                <a16:creationId xmlns:a16="http://schemas.microsoft.com/office/drawing/2014/main" id="{0CF5758F-0627-374A-A0E8-8ADC0DCAD453}"/>
              </a:ext>
            </a:extLst>
          </p:cNvPr>
          <p:cNvSpPr/>
          <p:nvPr/>
        </p:nvSpPr>
        <p:spPr>
          <a:xfrm>
            <a:off x="4215979" y="3239964"/>
            <a:ext cx="2393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Organizzazione interna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procedure, risorse disponibili</a:t>
            </a:r>
            <a:endParaRPr lang="it-IT" sz="1600" b="1" dirty="0">
              <a:solidFill>
                <a:srgbClr val="1D874A"/>
              </a:solidFill>
            </a:endParaRPr>
          </a:p>
        </p:txBody>
      </p:sp>
      <p:sp>
        <p:nvSpPr>
          <p:cNvPr id="90" name="Mostrina 89">
            <a:extLst>
              <a:ext uri="{FF2B5EF4-FFF2-40B4-BE49-F238E27FC236}">
                <a16:creationId xmlns:a16="http://schemas.microsoft.com/office/drawing/2014/main" id="{D13A2E48-FCF0-6349-8899-20DCF44EB9FB}"/>
              </a:ext>
            </a:extLst>
          </p:cNvPr>
          <p:cNvSpPr/>
          <p:nvPr/>
        </p:nvSpPr>
        <p:spPr>
          <a:xfrm rot="5400000">
            <a:off x="7138658" y="2452026"/>
            <a:ext cx="1594086" cy="2425732"/>
          </a:xfrm>
          <a:prstGeom prst="chevron">
            <a:avLst>
              <a:gd name="adj" fmla="val 19274"/>
            </a:avLst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1" name="Rettangolo 90">
            <a:extLst>
              <a:ext uri="{FF2B5EF4-FFF2-40B4-BE49-F238E27FC236}">
                <a16:creationId xmlns:a16="http://schemas.microsoft.com/office/drawing/2014/main" id="{1142CB2C-8573-6D47-929D-94E9D46FA8AF}"/>
              </a:ext>
            </a:extLst>
          </p:cNvPr>
          <p:cNvSpPr/>
          <p:nvPr/>
        </p:nvSpPr>
        <p:spPr>
          <a:xfrm>
            <a:off x="6726873" y="3181420"/>
            <a:ext cx="2393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</a:rPr>
              <a:t>Stato dell’arte della </a:t>
            </a:r>
            <a:r>
              <a:rPr lang="it-IT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comunicazione</a:t>
            </a:r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</a:rPr>
              <a:t> e  marketing internazionale </a:t>
            </a:r>
            <a:endParaRPr lang="it-IT" sz="1600" dirty="0">
              <a:solidFill>
                <a:srgbClr val="1D874A"/>
              </a:solidFill>
            </a:endParaRPr>
          </a:p>
        </p:txBody>
      </p:sp>
      <p:sp>
        <p:nvSpPr>
          <p:cNvPr id="92" name="Mostrina 91">
            <a:extLst>
              <a:ext uri="{FF2B5EF4-FFF2-40B4-BE49-F238E27FC236}">
                <a16:creationId xmlns:a16="http://schemas.microsoft.com/office/drawing/2014/main" id="{46F702A9-3903-D242-A3C0-63B1E56D7B3C}"/>
              </a:ext>
            </a:extLst>
          </p:cNvPr>
          <p:cNvSpPr/>
          <p:nvPr/>
        </p:nvSpPr>
        <p:spPr>
          <a:xfrm rot="5400000">
            <a:off x="9627935" y="2450369"/>
            <a:ext cx="1594086" cy="2425732"/>
          </a:xfrm>
          <a:prstGeom prst="chevron">
            <a:avLst>
              <a:gd name="adj" fmla="val 19274"/>
            </a:avLst>
          </a:prstGeom>
          <a:solidFill>
            <a:srgbClr val="229B5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3" name="Rettangolo 92">
            <a:extLst>
              <a:ext uri="{FF2B5EF4-FFF2-40B4-BE49-F238E27FC236}">
                <a16:creationId xmlns:a16="http://schemas.microsoft.com/office/drawing/2014/main" id="{7CC496BD-EB43-7D4F-A6FB-E555EB939E63}"/>
              </a:ext>
            </a:extLst>
          </p:cNvPr>
          <p:cNvSpPr/>
          <p:nvPr/>
        </p:nvSpPr>
        <p:spPr>
          <a:xfrm>
            <a:off x="9146756" y="3097009"/>
            <a:ext cx="26484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</a:rPr>
              <a:t>Complessità della </a:t>
            </a:r>
            <a:r>
              <a:rPr lang="it-IT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gestione</a:t>
            </a:r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</a:rPr>
              <a:t> ammnistrativa, contrattualistica, logistica</a:t>
            </a:r>
            <a:endParaRPr lang="it-IT" sz="1600" dirty="0">
              <a:solidFill>
                <a:srgbClr val="1D874A"/>
              </a:solidFill>
            </a:endParaRPr>
          </a:p>
        </p:txBody>
      </p:sp>
      <p:sp>
        <p:nvSpPr>
          <p:cNvPr id="94" name="Mostrina 93">
            <a:extLst>
              <a:ext uri="{FF2B5EF4-FFF2-40B4-BE49-F238E27FC236}">
                <a16:creationId xmlns:a16="http://schemas.microsoft.com/office/drawing/2014/main" id="{25F14083-FCF1-BD44-BC65-3FE5DDB63402}"/>
              </a:ext>
            </a:extLst>
          </p:cNvPr>
          <p:cNvSpPr/>
          <p:nvPr/>
        </p:nvSpPr>
        <p:spPr>
          <a:xfrm rot="5400000">
            <a:off x="4662716" y="3802216"/>
            <a:ext cx="1594086" cy="2425732"/>
          </a:xfrm>
          <a:prstGeom prst="chevron">
            <a:avLst>
              <a:gd name="adj" fmla="val 19274"/>
            </a:avLst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5" name="Rettangolo 94">
            <a:extLst>
              <a:ext uri="{FF2B5EF4-FFF2-40B4-BE49-F238E27FC236}">
                <a16:creationId xmlns:a16="http://schemas.microsoft.com/office/drawing/2014/main" id="{F904D95D-07AF-3C46-855D-82F3833CE014}"/>
              </a:ext>
            </a:extLst>
          </p:cNvPr>
          <p:cNvSpPr/>
          <p:nvPr/>
        </p:nvSpPr>
        <p:spPr>
          <a:xfrm>
            <a:off x="4222402" y="4545607"/>
            <a:ext cx="24902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</a:rPr>
              <a:t>Livello di preparazione delle </a:t>
            </a:r>
            <a:r>
              <a:rPr lang="it-IT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risorse umane </a:t>
            </a:r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</a:rPr>
              <a:t>e aspirazione a crescere </a:t>
            </a:r>
            <a:endParaRPr lang="it-IT" sz="1600" dirty="0">
              <a:solidFill>
                <a:srgbClr val="1D874A"/>
              </a:solidFill>
            </a:endParaRPr>
          </a:p>
        </p:txBody>
      </p:sp>
      <p:sp>
        <p:nvSpPr>
          <p:cNvPr id="98" name="Mostrina 97">
            <a:extLst>
              <a:ext uri="{FF2B5EF4-FFF2-40B4-BE49-F238E27FC236}">
                <a16:creationId xmlns:a16="http://schemas.microsoft.com/office/drawing/2014/main" id="{9631EF38-A12D-1B4E-B0AC-94889927B503}"/>
              </a:ext>
            </a:extLst>
          </p:cNvPr>
          <p:cNvSpPr/>
          <p:nvPr/>
        </p:nvSpPr>
        <p:spPr>
          <a:xfrm rot="5400000">
            <a:off x="7131712" y="3815896"/>
            <a:ext cx="1594086" cy="2425732"/>
          </a:xfrm>
          <a:prstGeom prst="chevron">
            <a:avLst>
              <a:gd name="adj" fmla="val 19274"/>
            </a:avLst>
          </a:prstGeom>
          <a:solidFill>
            <a:srgbClr val="229B5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9" name="Rettangolo 98">
            <a:extLst>
              <a:ext uri="{FF2B5EF4-FFF2-40B4-BE49-F238E27FC236}">
                <a16:creationId xmlns:a16="http://schemas.microsoft.com/office/drawing/2014/main" id="{8A7E09E2-A002-684B-A3D1-54F6D421CAFF}"/>
              </a:ext>
            </a:extLst>
          </p:cNvPr>
          <p:cNvSpPr/>
          <p:nvPr/>
        </p:nvSpPr>
        <p:spPr>
          <a:xfrm>
            <a:off x="6691398" y="4559287"/>
            <a:ext cx="24902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Valutazione dei 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mercati obiettivo</a:t>
            </a:r>
            <a:r>
              <a:rPr lang="it-IT" sz="160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clienti target, partner commerciali</a:t>
            </a:r>
            <a:endParaRPr lang="it-IT" sz="1600" dirty="0">
              <a:solidFill>
                <a:srgbClr val="1D874A"/>
              </a:solidFill>
            </a:endParaRPr>
          </a:p>
        </p:txBody>
      </p:sp>
      <p:sp>
        <p:nvSpPr>
          <p:cNvPr id="100" name="Mostrina 99">
            <a:extLst>
              <a:ext uri="{FF2B5EF4-FFF2-40B4-BE49-F238E27FC236}">
                <a16:creationId xmlns:a16="http://schemas.microsoft.com/office/drawing/2014/main" id="{D4F8CDCF-277E-E640-8A2B-FCD2F43A56F7}"/>
              </a:ext>
            </a:extLst>
          </p:cNvPr>
          <p:cNvSpPr/>
          <p:nvPr/>
        </p:nvSpPr>
        <p:spPr>
          <a:xfrm rot="5400000">
            <a:off x="9624203" y="3811263"/>
            <a:ext cx="1594086" cy="2425732"/>
          </a:xfrm>
          <a:prstGeom prst="chevron">
            <a:avLst>
              <a:gd name="adj" fmla="val 19274"/>
            </a:avLst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1" name="Rettangolo 100">
            <a:extLst>
              <a:ext uri="{FF2B5EF4-FFF2-40B4-BE49-F238E27FC236}">
                <a16:creationId xmlns:a16="http://schemas.microsoft.com/office/drawing/2014/main" id="{F8F9BD89-C6B4-9F40-B1A8-689C2FD674E5}"/>
              </a:ext>
            </a:extLst>
          </p:cNvPr>
          <p:cNvSpPr/>
          <p:nvPr/>
        </p:nvSpPr>
        <p:spPr>
          <a:xfrm>
            <a:off x="9181679" y="4564617"/>
            <a:ext cx="24902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</a:rPr>
              <a:t>Disponibilità di </a:t>
            </a:r>
            <a:r>
              <a:rPr lang="it-IT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liquidità</a:t>
            </a:r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</a:rPr>
              <a:t>, investimenti e risorse finanziarie</a:t>
            </a:r>
            <a:endParaRPr lang="it-IT" sz="1600" dirty="0">
              <a:solidFill>
                <a:srgbClr val="1D874A"/>
              </a:solidFill>
            </a:endParaRPr>
          </a:p>
        </p:txBody>
      </p:sp>
      <p:sp>
        <p:nvSpPr>
          <p:cNvPr id="102" name="Footer Placeholder 4">
            <a:extLst>
              <a:ext uri="{FF2B5EF4-FFF2-40B4-BE49-F238E27FC236}">
                <a16:creationId xmlns:a16="http://schemas.microsoft.com/office/drawing/2014/main" id="{0B438C7E-8387-1D45-AE4B-CD9DB150F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2943" y="6419425"/>
            <a:ext cx="7742496" cy="36512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z="1400" dirty="0">
                <a:solidFill>
                  <a:srgbClr val="333849"/>
                </a:solidFill>
                <a:latin typeface="Gill Sans Ultra Bold" panose="020B0A02020104020203" pitchFamily="34" charset="77"/>
                <a:cs typeface="Calibri" panose="020F0502020204030204" pitchFamily="34" charset="0"/>
              </a:rPr>
              <a:t>TRASFORMAZIONE DIGITALE &gt;&gt; EXPORT</a:t>
            </a:r>
            <a:endParaRPr lang="en-US" sz="1400" dirty="0">
              <a:solidFill>
                <a:srgbClr val="333849"/>
              </a:solidFill>
              <a:latin typeface="Gill Sans Ultra Bold" panose="020B0A02020104020203" pitchFamily="34" charset="77"/>
            </a:endParaRPr>
          </a:p>
        </p:txBody>
      </p:sp>
      <p:pic>
        <p:nvPicPr>
          <p:cNvPr id="103" name="Immagine 102">
            <a:extLst>
              <a:ext uri="{FF2B5EF4-FFF2-40B4-BE49-F238E27FC236}">
                <a16:creationId xmlns:a16="http://schemas.microsoft.com/office/drawing/2014/main" id="{B9747F92-9BB2-E140-8E13-A4EDF8807B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" y="6062870"/>
            <a:ext cx="1449184" cy="1080531"/>
          </a:xfrm>
          <a:prstGeom prst="rect">
            <a:avLst/>
          </a:prstGeom>
        </p:spPr>
      </p:pic>
      <p:cxnSp>
        <p:nvCxnSpPr>
          <p:cNvPr id="104" name="Connettore 1 103">
            <a:extLst>
              <a:ext uri="{FF2B5EF4-FFF2-40B4-BE49-F238E27FC236}">
                <a16:creationId xmlns:a16="http://schemas.microsoft.com/office/drawing/2014/main" id="{E2CE36A2-A9D8-4640-A8D4-408E3B2AFDE9}"/>
              </a:ext>
            </a:extLst>
          </p:cNvPr>
          <p:cNvCxnSpPr>
            <a:cxnSpLocks/>
          </p:cNvCxnSpPr>
          <p:nvPr/>
        </p:nvCxnSpPr>
        <p:spPr>
          <a:xfrm>
            <a:off x="0" y="6342310"/>
            <a:ext cx="12192000" cy="0"/>
          </a:xfrm>
          <a:prstGeom prst="line">
            <a:avLst/>
          </a:prstGeom>
          <a:ln w="19050">
            <a:solidFill>
              <a:srgbClr val="3338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Date Placeholder 3">
            <a:extLst>
              <a:ext uri="{FF2B5EF4-FFF2-40B4-BE49-F238E27FC236}">
                <a16:creationId xmlns:a16="http://schemas.microsoft.com/office/drawing/2014/main" id="{C38C92BB-6ABF-8A47-A14E-1443CBEAD5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67284" y="6419425"/>
            <a:ext cx="3349625" cy="36512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>
                <a:solidFill>
                  <a:srgbClr val="333849"/>
                </a:solidFill>
              </a:rPr>
              <a:t>CONVEGNO: EXPANDERE 2019</a:t>
            </a:r>
          </a:p>
        </p:txBody>
      </p:sp>
    </p:spTree>
    <p:extLst>
      <p:ext uri="{BB962C8B-B14F-4D97-AF65-F5344CB8AC3E}">
        <p14:creationId xmlns:p14="http://schemas.microsoft.com/office/powerpoint/2010/main" val="278621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ccia destra 17">
            <a:extLst>
              <a:ext uri="{FF2B5EF4-FFF2-40B4-BE49-F238E27FC236}">
                <a16:creationId xmlns:a16="http://schemas.microsoft.com/office/drawing/2014/main" id="{0CAFED18-2F94-9F4C-B219-26D0DCA2E87F}"/>
              </a:ext>
            </a:extLst>
          </p:cNvPr>
          <p:cNvSpPr/>
          <p:nvPr/>
        </p:nvSpPr>
        <p:spPr>
          <a:xfrm>
            <a:off x="6399792" y="1827352"/>
            <a:ext cx="4966442" cy="1288800"/>
          </a:xfrm>
          <a:prstGeom prst="rightArrow">
            <a:avLst/>
          </a:prstGeom>
          <a:solidFill>
            <a:srgbClr val="435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destra 16">
            <a:extLst>
              <a:ext uri="{FF2B5EF4-FFF2-40B4-BE49-F238E27FC236}">
                <a16:creationId xmlns:a16="http://schemas.microsoft.com/office/drawing/2014/main" id="{C1493D30-99F3-CC4F-9501-A84A1CFB097C}"/>
              </a:ext>
            </a:extLst>
          </p:cNvPr>
          <p:cNvSpPr/>
          <p:nvPr/>
        </p:nvSpPr>
        <p:spPr>
          <a:xfrm>
            <a:off x="6416697" y="2848687"/>
            <a:ext cx="5218479" cy="1289430"/>
          </a:xfrm>
          <a:prstGeom prst="rightArrow">
            <a:avLst/>
          </a:prstGeom>
          <a:solidFill>
            <a:srgbClr val="546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destra 4">
            <a:extLst>
              <a:ext uri="{FF2B5EF4-FFF2-40B4-BE49-F238E27FC236}">
                <a16:creationId xmlns:a16="http://schemas.microsoft.com/office/drawing/2014/main" id="{21600F45-99F8-564D-B293-5FD7257A6BDD}"/>
              </a:ext>
            </a:extLst>
          </p:cNvPr>
          <p:cNvSpPr/>
          <p:nvPr/>
        </p:nvSpPr>
        <p:spPr>
          <a:xfrm>
            <a:off x="6188211" y="3870588"/>
            <a:ext cx="5681060" cy="1289430"/>
          </a:xfrm>
          <a:prstGeom prst="rightArrow">
            <a:avLst/>
          </a:prstGeom>
          <a:solidFill>
            <a:srgbClr val="020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Titolo 1">
            <a:extLst>
              <a:ext uri="{FF2B5EF4-FFF2-40B4-BE49-F238E27FC236}">
                <a16:creationId xmlns:a16="http://schemas.microsoft.com/office/drawing/2014/main" id="{F708B7DB-D33C-5F42-9830-658D8046E715}"/>
              </a:ext>
            </a:extLst>
          </p:cNvPr>
          <p:cNvSpPr txBox="1">
            <a:spLocks/>
          </p:cNvSpPr>
          <p:nvPr/>
        </p:nvSpPr>
        <p:spPr>
          <a:xfrm>
            <a:off x="-385010" y="0"/>
            <a:ext cx="11894676" cy="1467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4738"/>
            <a:r>
              <a:rPr lang="it-IT" sz="2800" b="1" dirty="0">
                <a:solidFill>
                  <a:srgbClr val="333849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Il livello di </a:t>
            </a:r>
            <a:r>
              <a:rPr lang="it-IT" sz="2800" b="1" dirty="0">
                <a:solidFill>
                  <a:srgbClr val="229B5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digitalizzazione</a:t>
            </a:r>
            <a:r>
              <a:rPr lang="it-IT" sz="2800" b="1" dirty="0">
                <a:solidFill>
                  <a:srgbClr val="333849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di un’azienda è un driver determinante per il successo del suo processo di internazionalizzazione</a:t>
            </a:r>
          </a:p>
        </p:txBody>
      </p:sp>
      <p:cxnSp>
        <p:nvCxnSpPr>
          <p:cNvPr id="58" name="Connettore 1 57">
            <a:extLst>
              <a:ext uri="{FF2B5EF4-FFF2-40B4-BE49-F238E27FC236}">
                <a16:creationId xmlns:a16="http://schemas.microsoft.com/office/drawing/2014/main" id="{7037279D-0BDD-2148-A4FB-774E87706A61}"/>
              </a:ext>
            </a:extLst>
          </p:cNvPr>
          <p:cNvCxnSpPr/>
          <p:nvPr/>
        </p:nvCxnSpPr>
        <p:spPr>
          <a:xfrm>
            <a:off x="682335" y="1310162"/>
            <a:ext cx="10827333" cy="0"/>
          </a:xfrm>
          <a:prstGeom prst="line">
            <a:avLst/>
          </a:prstGeom>
          <a:ln w="12700">
            <a:solidFill>
              <a:srgbClr val="3338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35743D29-543F-614D-9FE6-ECC494527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67" y="1649030"/>
            <a:ext cx="6511378" cy="3929944"/>
          </a:xfrm>
          <a:prstGeom prst="cloud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CAEAB862-3624-FC48-A2FA-E97E82C72141}"/>
              </a:ext>
            </a:extLst>
          </p:cNvPr>
          <p:cNvSpPr/>
          <p:nvPr/>
        </p:nvSpPr>
        <p:spPr>
          <a:xfrm>
            <a:off x="7287636" y="2184062"/>
            <a:ext cx="36303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Processi di progettazione e produzione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2A6C1DB-0FCD-744F-AAC7-F52425635BCD}"/>
              </a:ext>
            </a:extLst>
          </p:cNvPr>
          <p:cNvSpPr/>
          <p:nvPr/>
        </p:nvSpPr>
        <p:spPr>
          <a:xfrm>
            <a:off x="7233849" y="3221073"/>
            <a:ext cx="3630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Processi di amministrazione, logistica e organizzazione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55728ABC-249E-A444-ACF4-773306E3FD13}"/>
              </a:ext>
            </a:extLst>
          </p:cNvPr>
          <p:cNvSpPr/>
          <p:nvPr/>
        </p:nvSpPr>
        <p:spPr>
          <a:xfrm>
            <a:off x="7162133" y="4201323"/>
            <a:ext cx="3630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Processi di comunicazione e </a:t>
            </a:r>
            <a:r>
              <a:rPr lang="it-IT" sz="1600" b="1" i="0" u="none" strike="noStrike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marketing</a:t>
            </a:r>
            <a:r>
              <a:rPr lang="it-IT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it-IT" sz="16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esteri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A5AF493-B67E-5B49-88FB-2CBE44E02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2943" y="6419425"/>
            <a:ext cx="7742496" cy="36512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z="1400" dirty="0">
                <a:solidFill>
                  <a:srgbClr val="333849"/>
                </a:solidFill>
                <a:latin typeface="Gill Sans Ultra Bold" panose="020B0A02020104020203" pitchFamily="34" charset="77"/>
                <a:cs typeface="Calibri" panose="020F0502020204030204" pitchFamily="34" charset="0"/>
              </a:rPr>
              <a:t>TRASFORMAZIONE DIGITALE &gt;&gt; EXPORT</a:t>
            </a:r>
            <a:endParaRPr lang="en-US" sz="1400" dirty="0">
              <a:solidFill>
                <a:srgbClr val="333849"/>
              </a:solidFill>
              <a:latin typeface="Gill Sans Ultra Bold" panose="020B0A02020104020203" pitchFamily="34" charset="77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C25D4628-F713-A94C-99D0-AB338146B0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" y="6062870"/>
            <a:ext cx="1449184" cy="1080531"/>
          </a:xfrm>
          <a:prstGeom prst="rect">
            <a:avLst/>
          </a:prstGeom>
        </p:spPr>
      </p:pic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BB4C0D40-D67F-0640-948E-48C3427C5611}"/>
              </a:ext>
            </a:extLst>
          </p:cNvPr>
          <p:cNvCxnSpPr>
            <a:cxnSpLocks/>
          </p:cNvCxnSpPr>
          <p:nvPr/>
        </p:nvCxnSpPr>
        <p:spPr>
          <a:xfrm>
            <a:off x="0" y="6342310"/>
            <a:ext cx="12192000" cy="0"/>
          </a:xfrm>
          <a:prstGeom prst="line">
            <a:avLst/>
          </a:prstGeom>
          <a:ln w="19050">
            <a:solidFill>
              <a:srgbClr val="3338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DE33C31-19B0-8F41-AFF7-2890DC328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67284" y="6419425"/>
            <a:ext cx="3349625" cy="36512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>
                <a:solidFill>
                  <a:srgbClr val="333849"/>
                </a:solidFill>
              </a:rPr>
              <a:t>CONVEGNO: EXPANDERE 2019</a:t>
            </a:r>
          </a:p>
        </p:txBody>
      </p:sp>
    </p:spTree>
    <p:extLst>
      <p:ext uri="{BB962C8B-B14F-4D97-AF65-F5344CB8AC3E}">
        <p14:creationId xmlns:p14="http://schemas.microsoft.com/office/powerpoint/2010/main" val="499787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olo 1">
            <a:extLst>
              <a:ext uri="{FF2B5EF4-FFF2-40B4-BE49-F238E27FC236}">
                <a16:creationId xmlns:a16="http://schemas.microsoft.com/office/drawing/2014/main" id="{F708B7DB-D33C-5F42-9830-658D8046E715}"/>
              </a:ext>
            </a:extLst>
          </p:cNvPr>
          <p:cNvSpPr txBox="1">
            <a:spLocks/>
          </p:cNvSpPr>
          <p:nvPr/>
        </p:nvSpPr>
        <p:spPr>
          <a:xfrm>
            <a:off x="-385010" y="0"/>
            <a:ext cx="11894676" cy="1467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4738"/>
            <a:r>
              <a:rPr lang="it-IT" sz="2800" b="1" dirty="0">
                <a:solidFill>
                  <a:srgbClr val="333849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Il rapporto che lega </a:t>
            </a:r>
            <a:r>
              <a:rPr lang="it-IT" sz="2800" b="1" dirty="0">
                <a:solidFill>
                  <a:srgbClr val="229B5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digitalizzazione</a:t>
            </a:r>
            <a:r>
              <a:rPr lang="it-IT" sz="2800" b="1" dirty="0">
                <a:solidFill>
                  <a:srgbClr val="333849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ed </a:t>
            </a:r>
            <a:r>
              <a:rPr lang="it-IT" sz="2800" b="1" dirty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export</a:t>
            </a:r>
            <a:r>
              <a:rPr lang="it-IT" sz="2800" b="1" dirty="0">
                <a:solidFill>
                  <a:srgbClr val="333849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 è estremamente proficuo, soprattutto per le piccole imprese: lo prova un recente studio</a:t>
            </a:r>
          </a:p>
        </p:txBody>
      </p:sp>
      <p:cxnSp>
        <p:nvCxnSpPr>
          <p:cNvPr id="58" name="Connettore 1 57">
            <a:extLst>
              <a:ext uri="{FF2B5EF4-FFF2-40B4-BE49-F238E27FC236}">
                <a16:creationId xmlns:a16="http://schemas.microsoft.com/office/drawing/2014/main" id="{7037279D-0BDD-2148-A4FB-774E87706A61}"/>
              </a:ext>
            </a:extLst>
          </p:cNvPr>
          <p:cNvCxnSpPr/>
          <p:nvPr/>
        </p:nvCxnSpPr>
        <p:spPr>
          <a:xfrm>
            <a:off x="682335" y="1310162"/>
            <a:ext cx="10827333" cy="0"/>
          </a:xfrm>
          <a:prstGeom prst="line">
            <a:avLst/>
          </a:prstGeom>
          <a:ln w="12700">
            <a:solidFill>
              <a:srgbClr val="3338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A6CECEE6-6D6B-AE40-8E73-BCF39F4859AA}"/>
              </a:ext>
            </a:extLst>
          </p:cNvPr>
          <p:cNvSpPr/>
          <p:nvPr/>
        </p:nvSpPr>
        <p:spPr>
          <a:xfrm>
            <a:off x="3675530" y="1589603"/>
            <a:ext cx="8157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S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tudio </a:t>
            </a:r>
            <a:r>
              <a:rPr lang="it-IT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del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l’Università Cattolica di Milano, commissionato da Google</a:t>
            </a:r>
          </a:p>
          <a:p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382 imprenditori intervistati</a:t>
            </a:r>
          </a:p>
        </p:txBody>
      </p:sp>
      <p:sp>
        <p:nvSpPr>
          <p:cNvPr id="7" name="Torta 6">
            <a:extLst>
              <a:ext uri="{FF2B5EF4-FFF2-40B4-BE49-F238E27FC236}">
                <a16:creationId xmlns:a16="http://schemas.microsoft.com/office/drawing/2014/main" id="{84E11073-D64A-FF43-99FA-26F79C28FDE4}"/>
              </a:ext>
            </a:extLst>
          </p:cNvPr>
          <p:cNvSpPr>
            <a:spLocks noChangeAspect="1"/>
          </p:cNvSpPr>
          <p:nvPr/>
        </p:nvSpPr>
        <p:spPr>
          <a:xfrm rot="10800000">
            <a:off x="792944" y="2364690"/>
            <a:ext cx="2880000" cy="2880000"/>
          </a:xfrm>
          <a:prstGeom prst="pie">
            <a:avLst>
              <a:gd name="adj1" fmla="val 0"/>
              <a:gd name="adj2" fmla="val 14686545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" name="Torta 20">
            <a:extLst>
              <a:ext uri="{FF2B5EF4-FFF2-40B4-BE49-F238E27FC236}">
                <a16:creationId xmlns:a16="http://schemas.microsoft.com/office/drawing/2014/main" id="{C112A634-A8C6-4E47-B6B5-006DFA1790AB}"/>
              </a:ext>
            </a:extLst>
          </p:cNvPr>
          <p:cNvSpPr>
            <a:spLocks noChangeAspect="1"/>
          </p:cNvSpPr>
          <p:nvPr/>
        </p:nvSpPr>
        <p:spPr>
          <a:xfrm rot="4251101">
            <a:off x="806813" y="2514639"/>
            <a:ext cx="2772000" cy="2772000"/>
          </a:xfrm>
          <a:prstGeom prst="pie">
            <a:avLst>
              <a:gd name="adj1" fmla="val 21219680"/>
              <a:gd name="adj2" fmla="val 656341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5BE768AA-E460-6E4C-ACD2-9349E7E6C843}"/>
              </a:ext>
            </a:extLst>
          </p:cNvPr>
          <p:cNvSpPr/>
          <p:nvPr/>
        </p:nvSpPr>
        <p:spPr>
          <a:xfrm>
            <a:off x="4388607" y="2986171"/>
            <a:ext cx="8157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67%</a:t>
            </a:r>
            <a:r>
              <a:rPr lang="it-IT" sz="2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 registrato una </a:t>
            </a:r>
            <a:r>
              <a:rPr lang="it-IT" sz="1600" b="1" i="0" u="none" strike="noStrike" dirty="0">
                <a:solidFill>
                  <a:srgbClr val="229B56"/>
                </a:solidFill>
                <a:effectLst/>
                <a:latin typeface="Verdana" panose="020B0604030504040204" pitchFamily="34" charset="0"/>
              </a:rPr>
              <a:t>crescita dell’attività</a:t>
            </a:r>
            <a:endParaRPr lang="it-IT" sz="1600" b="1" dirty="0">
              <a:solidFill>
                <a:srgbClr val="229B56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9818F24-C556-6A4B-8B37-78A307E2A440}"/>
              </a:ext>
            </a:extLst>
          </p:cNvPr>
          <p:cNvSpPr/>
          <p:nvPr/>
        </p:nvSpPr>
        <p:spPr>
          <a:xfrm>
            <a:off x="5078877" y="354714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Verdana" panose="020B0604030504040204" pitchFamily="34" charset="0"/>
              </a:rPr>
              <a:t>18% </a:t>
            </a:r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</a:rPr>
              <a:t>ha aumentato il Fatturato</a:t>
            </a:r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E2AC6EC-E265-C243-BC27-1BA1EE3B422C}"/>
              </a:ext>
            </a:extLst>
          </p:cNvPr>
          <p:cNvSpPr/>
          <p:nvPr/>
        </p:nvSpPr>
        <p:spPr>
          <a:xfrm>
            <a:off x="5078877" y="3940851"/>
            <a:ext cx="3894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Verdana" panose="020B0604030504040204" pitchFamily="34" charset="0"/>
              </a:rPr>
              <a:t>29% </a:t>
            </a:r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</a:rPr>
              <a:t>ha aumentato le esportazioni</a:t>
            </a:r>
            <a:endParaRPr lang="it-IT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AC402861-BB88-F44D-8A5C-679B40FF73FA}"/>
              </a:ext>
            </a:extLst>
          </p:cNvPr>
          <p:cNvSpPr/>
          <p:nvPr/>
        </p:nvSpPr>
        <p:spPr>
          <a:xfrm>
            <a:off x="5078877" y="4334559"/>
            <a:ext cx="3563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Verdana" panose="020B0604030504040204" pitchFamily="34" charset="0"/>
              </a:rPr>
              <a:t>21% </a:t>
            </a:r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</a:rPr>
              <a:t>è entrato in nuovi mercati</a:t>
            </a:r>
            <a:endParaRPr lang="it-IT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C0D218A2-AE54-D740-AEB6-93D884BC8E92}"/>
              </a:ext>
            </a:extLst>
          </p:cNvPr>
          <p:cNvSpPr/>
          <p:nvPr/>
        </p:nvSpPr>
        <p:spPr>
          <a:xfrm>
            <a:off x="5078877" y="4728268"/>
            <a:ext cx="5007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Verdana" panose="020B0604030504040204" pitchFamily="34" charset="0"/>
              </a:rPr>
              <a:t>9% </a:t>
            </a:r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</a:rPr>
              <a:t>aumentato vendite grazie all’e-commerce</a:t>
            </a:r>
            <a:endParaRPr lang="it-IT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1DB65B1-8E70-3F49-A58C-A48DDB2BB453}"/>
              </a:ext>
            </a:extLst>
          </p:cNvPr>
          <p:cNvSpPr/>
          <p:nvPr/>
        </p:nvSpPr>
        <p:spPr>
          <a:xfrm>
            <a:off x="4293752" y="2185346"/>
            <a:ext cx="8157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it-IT" b="1" dirty="0">
                <a:solidFill>
                  <a:srgbClr val="229B56"/>
                </a:solidFill>
                <a:latin typeface="Verdana" panose="020B0604030504040204" pitchFamily="34" charset="0"/>
              </a:rPr>
              <a:t>DOPO aver attuato un processo di DIGITALIZZAZIONE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FBFE4D1-5178-104A-91AD-5C8A7335AB3F}"/>
              </a:ext>
            </a:extLst>
          </p:cNvPr>
          <p:cNvCxnSpPr>
            <a:cxnSpLocks/>
          </p:cNvCxnSpPr>
          <p:nvPr/>
        </p:nvCxnSpPr>
        <p:spPr>
          <a:xfrm flipV="1">
            <a:off x="3655015" y="3534463"/>
            <a:ext cx="62080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1D3616A0-A7A4-7A4D-8576-2EBDFA213395}"/>
              </a:ext>
            </a:extLst>
          </p:cNvPr>
          <p:cNvCxnSpPr/>
          <p:nvPr/>
        </p:nvCxnSpPr>
        <p:spPr>
          <a:xfrm>
            <a:off x="4293752" y="2507790"/>
            <a:ext cx="0" cy="2589810"/>
          </a:xfrm>
          <a:prstGeom prst="line">
            <a:avLst/>
          </a:prstGeom>
          <a:ln w="76200">
            <a:solidFill>
              <a:srgbClr val="229B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445D00E6-A96E-DB45-90B7-7B36C0996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2943" y="6419425"/>
            <a:ext cx="7742496" cy="36512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z="1400" dirty="0">
                <a:solidFill>
                  <a:srgbClr val="333849"/>
                </a:solidFill>
                <a:latin typeface="Gill Sans Ultra Bold" panose="020B0A02020104020203" pitchFamily="34" charset="77"/>
                <a:cs typeface="Calibri" panose="020F0502020204030204" pitchFamily="34" charset="0"/>
              </a:rPr>
              <a:t>TRASFORMAZIONE DIGITALE &gt;&gt; EXPORT</a:t>
            </a:r>
            <a:endParaRPr lang="en-US" sz="1400" dirty="0">
              <a:solidFill>
                <a:srgbClr val="333849"/>
              </a:solidFill>
              <a:latin typeface="Gill Sans Ultra Bold" panose="020B0A02020104020203" pitchFamily="34" charset="77"/>
            </a:endParaRP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3781E829-F4BB-D542-A54F-300C072E24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" y="6062870"/>
            <a:ext cx="1449184" cy="1080531"/>
          </a:xfrm>
          <a:prstGeom prst="rect">
            <a:avLst/>
          </a:prstGeom>
        </p:spPr>
      </p:pic>
      <p:cxnSp>
        <p:nvCxnSpPr>
          <p:cNvPr id="35" name="Connettore 1 34">
            <a:extLst>
              <a:ext uri="{FF2B5EF4-FFF2-40B4-BE49-F238E27FC236}">
                <a16:creationId xmlns:a16="http://schemas.microsoft.com/office/drawing/2014/main" id="{3F892CE5-11D9-294C-9D74-3D7C75F06FEA}"/>
              </a:ext>
            </a:extLst>
          </p:cNvPr>
          <p:cNvCxnSpPr>
            <a:cxnSpLocks/>
          </p:cNvCxnSpPr>
          <p:nvPr/>
        </p:nvCxnSpPr>
        <p:spPr>
          <a:xfrm>
            <a:off x="0" y="6342310"/>
            <a:ext cx="12192000" cy="0"/>
          </a:xfrm>
          <a:prstGeom prst="line">
            <a:avLst/>
          </a:prstGeom>
          <a:ln w="19050">
            <a:solidFill>
              <a:srgbClr val="3338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A14B41EE-F541-DA48-A137-D22FEA2A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67284" y="6419425"/>
            <a:ext cx="3349625" cy="36512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>
                <a:solidFill>
                  <a:srgbClr val="333849"/>
                </a:solidFill>
              </a:rPr>
              <a:t>CONVEGNO: EXPANDERE 2019</a:t>
            </a:r>
          </a:p>
        </p:txBody>
      </p:sp>
    </p:spTree>
    <p:extLst>
      <p:ext uri="{BB962C8B-B14F-4D97-AF65-F5344CB8AC3E}">
        <p14:creationId xmlns:p14="http://schemas.microsoft.com/office/powerpoint/2010/main" val="39354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A1DD6E48-B73C-3A45-8274-4CA239E43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2941" y="673507"/>
            <a:ext cx="7742496" cy="6030558"/>
          </a:xfrm>
          <a:prstGeom prst="rect">
            <a:avLst/>
          </a:prstGeom>
        </p:spPr>
      </p:pic>
      <p:sp>
        <p:nvSpPr>
          <p:cNvPr id="68" name="Titolo 1">
            <a:extLst>
              <a:ext uri="{FF2B5EF4-FFF2-40B4-BE49-F238E27FC236}">
                <a16:creationId xmlns:a16="http://schemas.microsoft.com/office/drawing/2014/main" id="{F708B7DB-D33C-5F42-9830-658D8046E715}"/>
              </a:ext>
            </a:extLst>
          </p:cNvPr>
          <p:cNvSpPr txBox="1">
            <a:spLocks/>
          </p:cNvSpPr>
          <p:nvPr/>
        </p:nvSpPr>
        <p:spPr>
          <a:xfrm>
            <a:off x="-385010" y="0"/>
            <a:ext cx="11894676" cy="1467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4738"/>
            <a:r>
              <a:rPr lang="it-IT" sz="2800" b="1" dirty="0">
                <a:solidFill>
                  <a:srgbClr val="333849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 </a:t>
            </a:r>
            <a:r>
              <a:rPr lang="it-IT" sz="2800" b="1" i="1" dirty="0">
                <a:solidFill>
                  <a:srgbClr val="333849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trasformazione digitale </a:t>
            </a:r>
            <a:r>
              <a:rPr lang="it-IT" sz="2800" b="1" dirty="0">
                <a:solidFill>
                  <a:srgbClr val="333849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del marketing deve coinvolgere diverse aree orientandosi alla </a:t>
            </a:r>
            <a:r>
              <a:rPr lang="it-IT" sz="2800" b="1" dirty="0" err="1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multicanalità</a:t>
            </a:r>
            <a:r>
              <a:rPr lang="it-IT" sz="2800" b="1" dirty="0">
                <a:solidFill>
                  <a:srgbClr val="333849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58" name="Connettore 1 57">
            <a:extLst>
              <a:ext uri="{FF2B5EF4-FFF2-40B4-BE49-F238E27FC236}">
                <a16:creationId xmlns:a16="http://schemas.microsoft.com/office/drawing/2014/main" id="{7037279D-0BDD-2148-A4FB-774E87706A61}"/>
              </a:ext>
            </a:extLst>
          </p:cNvPr>
          <p:cNvCxnSpPr/>
          <p:nvPr/>
        </p:nvCxnSpPr>
        <p:spPr>
          <a:xfrm>
            <a:off x="682335" y="1310162"/>
            <a:ext cx="10827333" cy="0"/>
          </a:xfrm>
          <a:prstGeom prst="line">
            <a:avLst/>
          </a:prstGeom>
          <a:ln w="12700">
            <a:solidFill>
              <a:srgbClr val="3338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>
            <a:extLst>
              <a:ext uri="{FF2B5EF4-FFF2-40B4-BE49-F238E27FC236}">
                <a16:creationId xmlns:a16="http://schemas.microsoft.com/office/drawing/2014/main" id="{C10818AA-B1A8-6E4E-81F6-54AA19C0CA06}"/>
              </a:ext>
            </a:extLst>
          </p:cNvPr>
          <p:cNvSpPr/>
          <p:nvPr/>
        </p:nvSpPr>
        <p:spPr>
          <a:xfrm>
            <a:off x="5393543" y="2935480"/>
            <a:ext cx="20901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Verdana" panose="020B0604030504040204" pitchFamily="34" charset="0"/>
              </a:rPr>
              <a:t>CORPORATE DIGITAL IDENTITY</a:t>
            </a:r>
          </a:p>
          <a:p>
            <a:pPr algn="ctr"/>
            <a:r>
              <a:rPr lang="it-IT" sz="6600" b="1" dirty="0">
                <a:solidFill>
                  <a:schemeClr val="bg1"/>
                </a:solidFill>
                <a:latin typeface="Verdana" panose="020B0604030504040204" pitchFamily="34" charset="0"/>
              </a:rPr>
              <a:t>@</a:t>
            </a:r>
            <a:endParaRPr lang="it-IT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8A39A1B-5CE0-1B4C-84B3-418C89AB53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294" y="4447745"/>
            <a:ext cx="1906418" cy="123733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DE64A7E-57FB-A944-9899-D828F66781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133" y="1833059"/>
            <a:ext cx="2379828" cy="1467641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C8B3B32-9297-A44A-8035-D80A8AD4F50F}"/>
              </a:ext>
            </a:extLst>
          </p:cNvPr>
          <p:cNvSpPr txBox="1"/>
          <p:nvPr/>
        </p:nvSpPr>
        <p:spPr>
          <a:xfrm>
            <a:off x="2453512" y="1616785"/>
            <a:ext cx="160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it-IT" sz="1600" dirty="0">
                <a:solidFill>
                  <a:srgbClr val="0070C0"/>
                </a:solidFill>
              </a:rPr>
              <a:t>SITO INTERNET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9FD5FFF-FC10-4A4F-B4FC-F16112355796}"/>
              </a:ext>
            </a:extLst>
          </p:cNvPr>
          <p:cNvSpPr txBox="1"/>
          <p:nvPr/>
        </p:nvSpPr>
        <p:spPr>
          <a:xfrm>
            <a:off x="1329504" y="3804622"/>
            <a:ext cx="1774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it-IT" sz="1600" dirty="0">
                <a:solidFill>
                  <a:srgbClr val="0070C0"/>
                </a:solidFill>
              </a:rPr>
              <a:t>SOCIAL NETWORK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B2F7BB44-061D-8648-A030-19CFE82930C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9144" y="1784736"/>
            <a:ext cx="1608381" cy="1608381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D356AC86-5130-9B42-A1A2-3AEA8AC94374}"/>
              </a:ext>
            </a:extLst>
          </p:cNvPr>
          <p:cNvSpPr txBox="1"/>
          <p:nvPr/>
        </p:nvSpPr>
        <p:spPr>
          <a:xfrm>
            <a:off x="7995019" y="1570618"/>
            <a:ext cx="3011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it-IT" sz="1600" dirty="0">
                <a:solidFill>
                  <a:srgbClr val="0070C0"/>
                </a:solidFill>
              </a:rPr>
              <a:t>E.COMMERCE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DACC7FE0-0DE5-4340-89E5-1EEF25486CF9}"/>
              </a:ext>
            </a:extLst>
          </p:cNvPr>
          <p:cNvSpPr txBox="1"/>
          <p:nvPr/>
        </p:nvSpPr>
        <p:spPr>
          <a:xfrm>
            <a:off x="8946031" y="3865935"/>
            <a:ext cx="3011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it-IT" sz="1600" dirty="0">
                <a:solidFill>
                  <a:srgbClr val="0070C0"/>
                </a:solidFill>
              </a:rPr>
              <a:t>CATALOGHI E REALTA’ AUMENTATA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D2E983E0-D4B5-9C41-81A7-A5671B138D3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751" y="4464944"/>
            <a:ext cx="2665760" cy="1499490"/>
          </a:xfrm>
          <a:prstGeom prst="rect">
            <a:avLst/>
          </a:prstGeom>
        </p:spPr>
      </p:pic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33C26BB9-A7F6-1746-AC00-A8830C9AB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2943" y="6419425"/>
            <a:ext cx="7742496" cy="36512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z="1400" dirty="0">
                <a:solidFill>
                  <a:srgbClr val="333849"/>
                </a:solidFill>
                <a:latin typeface="Gill Sans Ultra Bold" panose="020B0A02020104020203" pitchFamily="34" charset="77"/>
                <a:cs typeface="Calibri" panose="020F0502020204030204" pitchFamily="34" charset="0"/>
              </a:rPr>
              <a:t>TRASFORMAZIONE DIGITALE &gt;&gt; EXPORT</a:t>
            </a:r>
            <a:endParaRPr lang="en-US" sz="1400" dirty="0">
              <a:solidFill>
                <a:srgbClr val="333849"/>
              </a:solidFill>
              <a:latin typeface="Gill Sans Ultra Bold" panose="020B0A02020104020203" pitchFamily="34" charset="77"/>
            </a:endParaRP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D5B8A8E8-459E-4B4A-A83D-84FBCE36843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" y="6062870"/>
            <a:ext cx="1449184" cy="1080531"/>
          </a:xfrm>
          <a:prstGeom prst="rect">
            <a:avLst/>
          </a:prstGeom>
        </p:spPr>
      </p:pic>
      <p:cxnSp>
        <p:nvCxnSpPr>
          <p:cNvPr id="39" name="Connettore 1 38">
            <a:extLst>
              <a:ext uri="{FF2B5EF4-FFF2-40B4-BE49-F238E27FC236}">
                <a16:creationId xmlns:a16="http://schemas.microsoft.com/office/drawing/2014/main" id="{BFD7602F-D325-C146-B6B8-A15637FE8B07}"/>
              </a:ext>
            </a:extLst>
          </p:cNvPr>
          <p:cNvCxnSpPr>
            <a:cxnSpLocks/>
          </p:cNvCxnSpPr>
          <p:nvPr/>
        </p:nvCxnSpPr>
        <p:spPr>
          <a:xfrm>
            <a:off x="0" y="6342310"/>
            <a:ext cx="12192000" cy="0"/>
          </a:xfrm>
          <a:prstGeom prst="line">
            <a:avLst/>
          </a:prstGeom>
          <a:ln w="19050">
            <a:solidFill>
              <a:srgbClr val="3338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9B2BEB5-6B8E-0C4D-837D-9DE2285D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67284" y="6419425"/>
            <a:ext cx="3349625" cy="36512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>
                <a:solidFill>
                  <a:srgbClr val="333849"/>
                </a:solidFill>
              </a:rPr>
              <a:t>CONVEGNO: EXPANDERE 2019</a:t>
            </a:r>
          </a:p>
        </p:txBody>
      </p:sp>
    </p:spTree>
    <p:extLst>
      <p:ext uri="{BB962C8B-B14F-4D97-AF65-F5344CB8AC3E}">
        <p14:creationId xmlns:p14="http://schemas.microsoft.com/office/powerpoint/2010/main" val="3781320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D3B1ADB-5E3D-9441-876A-47F9E255A0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5484" y="2861131"/>
            <a:ext cx="7027333" cy="3464138"/>
          </a:xfrm>
          <a:prstGeom prst="rect">
            <a:avLst/>
          </a:prstGeom>
        </p:spPr>
      </p:pic>
      <p:sp>
        <p:nvSpPr>
          <p:cNvPr id="6" name="Angolo ripiegato 5">
            <a:extLst>
              <a:ext uri="{FF2B5EF4-FFF2-40B4-BE49-F238E27FC236}">
                <a16:creationId xmlns:a16="http://schemas.microsoft.com/office/drawing/2014/main" id="{FBF7124A-6E57-F24E-BA9E-63FC952EEC8C}"/>
              </a:ext>
            </a:extLst>
          </p:cNvPr>
          <p:cNvSpPr/>
          <p:nvPr/>
        </p:nvSpPr>
        <p:spPr>
          <a:xfrm>
            <a:off x="1521459" y="1567571"/>
            <a:ext cx="2302933" cy="1733846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Titolo 1">
            <a:extLst>
              <a:ext uri="{FF2B5EF4-FFF2-40B4-BE49-F238E27FC236}">
                <a16:creationId xmlns:a16="http://schemas.microsoft.com/office/drawing/2014/main" id="{F708B7DB-D33C-5F42-9830-658D8046E715}"/>
              </a:ext>
            </a:extLst>
          </p:cNvPr>
          <p:cNvSpPr txBox="1">
            <a:spLocks/>
          </p:cNvSpPr>
          <p:nvPr/>
        </p:nvSpPr>
        <p:spPr>
          <a:xfrm>
            <a:off x="-385010" y="0"/>
            <a:ext cx="11894676" cy="1467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4738"/>
            <a:r>
              <a:rPr lang="it-IT" sz="2800" b="1" dirty="0">
                <a:solidFill>
                  <a:srgbClr val="333849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Non basta essere online, la digitalizzazione efficace è quella che riesce trasferire il valore dell’azienda e dei suoi prodotti/servizi utilizzando  </a:t>
            </a:r>
            <a:r>
              <a:rPr lang="it-IT" sz="2800" b="1" dirty="0">
                <a:solidFill>
                  <a:srgbClr val="229B5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lingua</a:t>
            </a:r>
            <a:r>
              <a:rPr lang="it-IT" sz="2800" b="1" dirty="0">
                <a:solidFill>
                  <a:srgbClr val="333849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- </a:t>
            </a:r>
            <a:r>
              <a:rPr lang="it-IT" sz="2800" b="1" dirty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cultura</a:t>
            </a:r>
            <a:r>
              <a:rPr lang="it-IT" sz="2800" b="1" dirty="0">
                <a:solidFill>
                  <a:srgbClr val="333849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- </a:t>
            </a:r>
            <a:r>
              <a:rPr lang="it-IT" sz="2800" b="1" dirty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valori</a:t>
            </a:r>
            <a:r>
              <a:rPr lang="it-IT" sz="2800" b="1" dirty="0">
                <a:solidFill>
                  <a:srgbClr val="333849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- </a:t>
            </a:r>
            <a:r>
              <a:rPr lang="it-IT" sz="2800" b="1" dirty="0">
                <a:solidFill>
                  <a:srgbClr val="229B5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principi</a:t>
            </a:r>
            <a:r>
              <a:rPr lang="it-IT" sz="2800" b="1" dirty="0">
                <a:solidFill>
                  <a:srgbClr val="333849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dei destinatari</a:t>
            </a:r>
          </a:p>
        </p:txBody>
      </p:sp>
      <p:cxnSp>
        <p:nvCxnSpPr>
          <p:cNvPr id="58" name="Connettore 1 57">
            <a:extLst>
              <a:ext uri="{FF2B5EF4-FFF2-40B4-BE49-F238E27FC236}">
                <a16:creationId xmlns:a16="http://schemas.microsoft.com/office/drawing/2014/main" id="{7037279D-0BDD-2148-A4FB-774E87706A61}"/>
              </a:ext>
            </a:extLst>
          </p:cNvPr>
          <p:cNvCxnSpPr/>
          <p:nvPr/>
        </p:nvCxnSpPr>
        <p:spPr>
          <a:xfrm>
            <a:off x="682335" y="1310162"/>
            <a:ext cx="10827333" cy="0"/>
          </a:xfrm>
          <a:prstGeom prst="line">
            <a:avLst/>
          </a:prstGeom>
          <a:ln w="12700">
            <a:solidFill>
              <a:srgbClr val="3338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>
            <a:extLst>
              <a:ext uri="{FF2B5EF4-FFF2-40B4-BE49-F238E27FC236}">
                <a16:creationId xmlns:a16="http://schemas.microsoft.com/office/drawing/2014/main" id="{EE3FC438-D5F5-4C4C-A374-C38D9E6C9167}"/>
              </a:ext>
            </a:extLst>
          </p:cNvPr>
          <p:cNvSpPr/>
          <p:nvPr/>
        </p:nvSpPr>
        <p:spPr>
          <a:xfrm>
            <a:off x="1804287" y="1849231"/>
            <a:ext cx="173727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Parole </a:t>
            </a:r>
          </a:p>
          <a:p>
            <a:pPr algn="ctr"/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chiave e </a:t>
            </a:r>
          </a:p>
          <a:p>
            <a:pPr algn="ctr"/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SEO </a:t>
            </a:r>
          </a:p>
          <a:p>
            <a:pPr algn="ctr"/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«localizzati»</a:t>
            </a:r>
          </a:p>
        </p:txBody>
      </p:sp>
      <p:sp>
        <p:nvSpPr>
          <p:cNvPr id="38" name="Angolo ripiegato 37">
            <a:extLst>
              <a:ext uri="{FF2B5EF4-FFF2-40B4-BE49-F238E27FC236}">
                <a16:creationId xmlns:a16="http://schemas.microsoft.com/office/drawing/2014/main" id="{358D8CC0-6929-FF4E-9708-15F41FE7E0BD}"/>
              </a:ext>
            </a:extLst>
          </p:cNvPr>
          <p:cNvSpPr/>
          <p:nvPr/>
        </p:nvSpPr>
        <p:spPr>
          <a:xfrm>
            <a:off x="287590" y="3580857"/>
            <a:ext cx="2302933" cy="1733846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1AFA66C2-2F03-9C4B-A093-C02EC520C5F2}"/>
              </a:ext>
            </a:extLst>
          </p:cNvPr>
          <p:cNvSpPr/>
          <p:nvPr/>
        </p:nvSpPr>
        <p:spPr>
          <a:xfrm>
            <a:off x="287468" y="3962446"/>
            <a:ext cx="228667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Contenuti</a:t>
            </a:r>
          </a:p>
          <a:p>
            <a:pPr algn="ctr"/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interessanti e culturalmente</a:t>
            </a:r>
          </a:p>
          <a:p>
            <a:pPr algn="ctr"/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it-IT" i="1" dirty="0">
                <a:solidFill>
                  <a:srgbClr val="000000"/>
                </a:solidFill>
                <a:latin typeface="Verdana" panose="020B0604030504040204" pitchFamily="34" charset="0"/>
              </a:rPr>
              <a:t>affini</a:t>
            </a: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  </a:t>
            </a:r>
          </a:p>
        </p:txBody>
      </p:sp>
      <p:sp>
        <p:nvSpPr>
          <p:cNvPr id="39" name="Angolo ripiegato 38">
            <a:extLst>
              <a:ext uri="{FF2B5EF4-FFF2-40B4-BE49-F238E27FC236}">
                <a16:creationId xmlns:a16="http://schemas.microsoft.com/office/drawing/2014/main" id="{2D2824C8-76DB-7C42-84B2-4A22EBB71CC9}"/>
              </a:ext>
            </a:extLst>
          </p:cNvPr>
          <p:cNvSpPr/>
          <p:nvPr/>
        </p:nvSpPr>
        <p:spPr>
          <a:xfrm>
            <a:off x="8473971" y="1567571"/>
            <a:ext cx="2302933" cy="1733846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0A5612AD-F84D-9F43-841B-6F69FC4ED0AE}"/>
              </a:ext>
            </a:extLst>
          </p:cNvPr>
          <p:cNvSpPr/>
          <p:nvPr/>
        </p:nvSpPr>
        <p:spPr>
          <a:xfrm>
            <a:off x="8752056" y="1852799"/>
            <a:ext cx="173727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Traduzione </a:t>
            </a:r>
            <a:r>
              <a:rPr lang="it-IT" b="1" dirty="0">
                <a:solidFill>
                  <a:srgbClr val="000000"/>
                </a:solidFill>
                <a:latin typeface="Verdana" panose="020B0604030504040204" pitchFamily="34" charset="0"/>
              </a:rPr>
              <a:t>madrelingua</a:t>
            </a: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 delle parole e dei concetti</a:t>
            </a:r>
          </a:p>
        </p:txBody>
      </p:sp>
      <p:sp>
        <p:nvSpPr>
          <p:cNvPr id="41" name="Angolo ripiegato 40">
            <a:extLst>
              <a:ext uri="{FF2B5EF4-FFF2-40B4-BE49-F238E27FC236}">
                <a16:creationId xmlns:a16="http://schemas.microsoft.com/office/drawing/2014/main" id="{743C3084-FFEE-AF46-9EAA-AE7C5B9B51C4}"/>
              </a:ext>
            </a:extLst>
          </p:cNvPr>
          <p:cNvSpPr/>
          <p:nvPr/>
        </p:nvSpPr>
        <p:spPr>
          <a:xfrm>
            <a:off x="9753462" y="3580857"/>
            <a:ext cx="2302933" cy="1733846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8BB37C7D-E2CB-7349-9490-15E33A67452C}"/>
              </a:ext>
            </a:extLst>
          </p:cNvPr>
          <p:cNvSpPr/>
          <p:nvPr/>
        </p:nvSpPr>
        <p:spPr>
          <a:xfrm>
            <a:off x="9889050" y="3789182"/>
            <a:ext cx="201536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Condizioni di acquisto e clausole culturalmente </a:t>
            </a:r>
            <a:r>
              <a:rPr lang="it-IT" dirty="0" err="1">
                <a:solidFill>
                  <a:srgbClr val="000000"/>
                </a:solidFill>
                <a:latin typeface="Verdana" panose="020B0604030504040204" pitchFamily="34" charset="0"/>
              </a:rPr>
              <a:t>a.c.c.e.t.t.a.t.e</a:t>
            </a:r>
            <a:endParaRPr lang="it-IT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3" name="Angolo ripiegato 42">
            <a:extLst>
              <a:ext uri="{FF2B5EF4-FFF2-40B4-BE49-F238E27FC236}">
                <a16:creationId xmlns:a16="http://schemas.microsoft.com/office/drawing/2014/main" id="{CADEFE35-BF5F-0D45-824A-1C2196C2828A}"/>
              </a:ext>
            </a:extLst>
          </p:cNvPr>
          <p:cNvSpPr/>
          <p:nvPr/>
        </p:nvSpPr>
        <p:spPr>
          <a:xfrm>
            <a:off x="4995558" y="1378810"/>
            <a:ext cx="2302933" cy="1733846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73F505CE-54B8-F244-9A29-25D9AA407F7B}"/>
              </a:ext>
            </a:extLst>
          </p:cNvPr>
          <p:cNvSpPr/>
          <p:nvPr/>
        </p:nvSpPr>
        <p:spPr>
          <a:xfrm>
            <a:off x="5278386" y="1575805"/>
            <a:ext cx="1737275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Comunicazione </a:t>
            </a:r>
            <a:r>
              <a:rPr lang="it-IT" u="sng" dirty="0">
                <a:solidFill>
                  <a:srgbClr val="000000"/>
                </a:solidFill>
                <a:latin typeface="Verdana" panose="020B0604030504040204" pitchFamily="34" charset="0"/>
              </a:rPr>
              <a:t>rispettosa</a:t>
            </a:r>
          </a:p>
          <a:p>
            <a:pPr algn="ctr"/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adatta al contesto e al target </a:t>
            </a:r>
          </a:p>
        </p:txBody>
      </p:sp>
      <p:sp>
        <p:nvSpPr>
          <p:cNvPr id="47" name="Footer Placeholder 4">
            <a:extLst>
              <a:ext uri="{FF2B5EF4-FFF2-40B4-BE49-F238E27FC236}">
                <a16:creationId xmlns:a16="http://schemas.microsoft.com/office/drawing/2014/main" id="{951E9253-5B87-7A45-AD84-926C0D81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2943" y="6419425"/>
            <a:ext cx="7742496" cy="36512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z="1400" dirty="0">
                <a:solidFill>
                  <a:srgbClr val="333849"/>
                </a:solidFill>
                <a:latin typeface="Gill Sans Ultra Bold" panose="020B0A02020104020203" pitchFamily="34" charset="77"/>
                <a:cs typeface="Calibri" panose="020F0502020204030204" pitchFamily="34" charset="0"/>
              </a:rPr>
              <a:t>TRASFORMAZIONE DIGITALE &gt;&gt; EXPORT</a:t>
            </a:r>
            <a:endParaRPr lang="en-US" sz="1400" dirty="0">
              <a:solidFill>
                <a:srgbClr val="333849"/>
              </a:solidFill>
              <a:latin typeface="Gill Sans Ultra Bold" panose="020B0A02020104020203" pitchFamily="34" charset="77"/>
            </a:endParaRPr>
          </a:p>
        </p:txBody>
      </p:sp>
      <p:pic>
        <p:nvPicPr>
          <p:cNvPr id="48" name="Immagine 47">
            <a:extLst>
              <a:ext uri="{FF2B5EF4-FFF2-40B4-BE49-F238E27FC236}">
                <a16:creationId xmlns:a16="http://schemas.microsoft.com/office/drawing/2014/main" id="{D462C533-D4B4-4B47-9BF2-17E630593B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" y="6062870"/>
            <a:ext cx="1449184" cy="1080531"/>
          </a:xfrm>
          <a:prstGeom prst="rect">
            <a:avLst/>
          </a:prstGeom>
        </p:spPr>
      </p:pic>
      <p:cxnSp>
        <p:nvCxnSpPr>
          <p:cNvPr id="49" name="Connettore 1 48">
            <a:extLst>
              <a:ext uri="{FF2B5EF4-FFF2-40B4-BE49-F238E27FC236}">
                <a16:creationId xmlns:a16="http://schemas.microsoft.com/office/drawing/2014/main" id="{2BAE4041-6B7E-3844-BB85-E766EE8C1D89}"/>
              </a:ext>
            </a:extLst>
          </p:cNvPr>
          <p:cNvCxnSpPr>
            <a:cxnSpLocks/>
          </p:cNvCxnSpPr>
          <p:nvPr/>
        </p:nvCxnSpPr>
        <p:spPr>
          <a:xfrm>
            <a:off x="0" y="6342310"/>
            <a:ext cx="12192000" cy="0"/>
          </a:xfrm>
          <a:prstGeom prst="line">
            <a:avLst/>
          </a:prstGeom>
          <a:ln w="19050">
            <a:solidFill>
              <a:srgbClr val="3338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Date Placeholder 3">
            <a:extLst>
              <a:ext uri="{FF2B5EF4-FFF2-40B4-BE49-F238E27FC236}">
                <a16:creationId xmlns:a16="http://schemas.microsoft.com/office/drawing/2014/main" id="{C2BFBFC3-FE36-484C-9392-94F4DEBB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67284" y="6419425"/>
            <a:ext cx="3349625" cy="36512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>
                <a:solidFill>
                  <a:srgbClr val="333849"/>
                </a:solidFill>
              </a:rPr>
              <a:t>CONVEGNO: EXPANDERE 2019</a:t>
            </a:r>
          </a:p>
        </p:txBody>
      </p:sp>
    </p:spTree>
    <p:extLst>
      <p:ext uri="{BB962C8B-B14F-4D97-AF65-F5344CB8AC3E}">
        <p14:creationId xmlns:p14="http://schemas.microsoft.com/office/powerpoint/2010/main" val="22822869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774</Words>
  <Application>Microsoft Office PowerPoint</Application>
  <PresentationFormat>Widescreen</PresentationFormat>
  <Paragraphs>116</Paragraphs>
  <Slides>10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Aharoni</vt:lpstr>
      <vt:lpstr>Apple Color Emoji</vt:lpstr>
      <vt:lpstr>Arial</vt:lpstr>
      <vt:lpstr>Calibri</vt:lpstr>
      <vt:lpstr>Calibri Light</vt:lpstr>
      <vt:lpstr>Gill Sans Ultra Bold</vt:lpstr>
      <vt:lpstr>Verdana</vt:lpstr>
      <vt:lpstr>Tema di Office</vt:lpstr>
      <vt:lpstr> TRASFORMAZIONE   DIGITALE    EXPORT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TRASFORMAZIONE DIGITALE PER L’EXPORT</dc:title>
  <dc:creator>Aessandra Brusegan</dc:creator>
  <cp:lastModifiedBy>donato montanino</cp:lastModifiedBy>
  <cp:revision>40</cp:revision>
  <dcterms:created xsi:type="dcterms:W3CDTF">2019-12-07T02:44:41Z</dcterms:created>
  <dcterms:modified xsi:type="dcterms:W3CDTF">2019-12-13T08:08:14Z</dcterms:modified>
</cp:coreProperties>
</file>