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49" r:id="rId1"/>
  </p:sldMasterIdLst>
  <p:notesMasterIdLst>
    <p:notesMasterId r:id="rId7"/>
  </p:notesMasterIdLst>
  <p:handoutMasterIdLst>
    <p:handoutMasterId r:id="rId8"/>
  </p:handoutMasterIdLst>
  <p:sldIdLst>
    <p:sldId id="428" r:id="rId2"/>
    <p:sldId id="416" r:id="rId3"/>
    <p:sldId id="432" r:id="rId4"/>
    <p:sldId id="429" r:id="rId5"/>
    <p:sldId id="431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Dosis" panose="020B0604020202020204" charset="0"/>
      <p:regular r:id="rId17"/>
      <p:bold r:id="rId18"/>
    </p:embeddedFont>
    <p:embeddedFont>
      <p:font typeface="Dosis Medium" panose="020B0604020202020204" charset="0"/>
      <p:regular r:id="rId19"/>
    </p:embeddedFont>
    <p:embeddedFont>
      <p:font typeface="Garamond" panose="02020404030301010803" pitchFamily="18" charset="0"/>
      <p:regular r:id="rId20"/>
      <p:bold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zo Bacchi Pisello" initials="VBP" lastIdx="1" clrIdx="0">
    <p:extLst>
      <p:ext uri="{19B8F6BF-5375-455C-9EA6-DF929625EA0E}">
        <p15:presenceInfo xmlns:p15="http://schemas.microsoft.com/office/powerpoint/2012/main" userId="e6a3a45a9778a4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3B55"/>
    <a:srgbClr val="0099FF"/>
    <a:srgbClr val="004A7C"/>
    <a:srgbClr val="4BB5FC"/>
    <a:srgbClr val="F9F9F9"/>
    <a:srgbClr val="FF5050"/>
    <a:srgbClr val="0000CC"/>
    <a:srgbClr val="FF0000"/>
    <a:srgbClr val="CC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07734-9A53-42D9-9A24-DD4F3D7C931C}" v="134" dt="2019-12-10T20:21:45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7FEA3-F87E-4EC4-A043-E16BF287E3E3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902DBC-8459-412D-9223-E258189C5EF5}">
      <dgm:prSet phldrT="[Testo]" custT="1"/>
      <dgm:spPr>
        <a:solidFill>
          <a:srgbClr val="C43B55"/>
        </a:solidFill>
      </dgm:spPr>
      <dgm:t>
        <a:bodyPr/>
        <a:lstStyle/>
        <a:p>
          <a:r>
            <a:rPr lang="it-IT" sz="3200" b="1" dirty="0">
              <a:solidFill>
                <a:schemeClr val="bg1"/>
              </a:solidFill>
              <a:effectLst/>
              <a:latin typeface="Dosis Medium" panose="020B0604020202020204" charset="0"/>
            </a:rPr>
            <a:t>AGRIFOOD</a:t>
          </a:r>
        </a:p>
      </dgm:t>
    </dgm:pt>
    <dgm:pt modelId="{824DDEB8-327A-4EEA-9C8B-0015A49F1419}" type="parTrans" cxnId="{86D9BED8-D4A9-43CE-9552-93DD06E62838}">
      <dgm:prSet/>
      <dgm:spPr/>
      <dgm:t>
        <a:bodyPr/>
        <a:lstStyle/>
        <a:p>
          <a:endParaRPr lang="it-IT" sz="2800">
            <a:effectLst/>
            <a:latin typeface="Dosis Medium" panose="020B0604020202020204" charset="0"/>
          </a:endParaRPr>
        </a:p>
      </dgm:t>
    </dgm:pt>
    <dgm:pt modelId="{B522AA6B-CA6F-485B-8ACE-E2A0263370AA}" type="sibTrans" cxnId="{86D9BED8-D4A9-43CE-9552-93DD06E62838}">
      <dgm:prSet/>
      <dgm:spPr/>
      <dgm:t>
        <a:bodyPr/>
        <a:lstStyle/>
        <a:p>
          <a:endParaRPr lang="it-IT" sz="2800">
            <a:effectLst/>
            <a:latin typeface="Dosis Medium" panose="020B0604020202020204" charset="0"/>
          </a:endParaRPr>
        </a:p>
      </dgm:t>
    </dgm:pt>
    <dgm:pt modelId="{F14D0800-2662-442D-85CC-AA7BD22EFDB0}">
      <dgm:prSet phldrT="[Testo]" custT="1"/>
      <dgm:spPr>
        <a:solidFill>
          <a:srgbClr val="4BB5FC"/>
        </a:solidFill>
      </dgm:spPr>
      <dgm:t>
        <a:bodyPr/>
        <a:lstStyle/>
        <a:p>
          <a:r>
            <a:rPr lang="it-IT" sz="3200" b="1" dirty="0">
              <a:solidFill>
                <a:schemeClr val="bg1"/>
              </a:solidFill>
              <a:effectLst/>
              <a:latin typeface="Dosis Medium" panose="020B0604020202020204" charset="0"/>
            </a:rPr>
            <a:t>CHARITY</a:t>
          </a:r>
        </a:p>
      </dgm:t>
    </dgm:pt>
    <dgm:pt modelId="{FD9FBC7E-F5E4-494A-ADEB-894628224023}" type="parTrans" cxnId="{47313839-D08E-4B9F-AF44-B301BA3BF139}">
      <dgm:prSet/>
      <dgm:spPr/>
      <dgm:t>
        <a:bodyPr/>
        <a:lstStyle/>
        <a:p>
          <a:endParaRPr lang="it-IT" sz="2800">
            <a:effectLst/>
            <a:latin typeface="Dosis Medium" panose="020B0604020202020204" charset="0"/>
          </a:endParaRPr>
        </a:p>
      </dgm:t>
    </dgm:pt>
    <dgm:pt modelId="{1FA19467-9308-442D-99E4-17C3DC01BE92}" type="sibTrans" cxnId="{47313839-D08E-4B9F-AF44-B301BA3BF139}">
      <dgm:prSet/>
      <dgm:spPr/>
      <dgm:t>
        <a:bodyPr/>
        <a:lstStyle/>
        <a:p>
          <a:endParaRPr lang="it-IT" sz="2800">
            <a:effectLst/>
            <a:latin typeface="Dosis Medium" panose="020B0604020202020204" charset="0"/>
          </a:endParaRPr>
        </a:p>
      </dgm:t>
    </dgm:pt>
    <dgm:pt modelId="{D0B350D3-75B2-40F5-B1AB-F8B3283015CA}">
      <dgm:prSet phldrT="[Testo]" custT="1"/>
      <dgm:spPr>
        <a:solidFill>
          <a:srgbClr val="004A7C"/>
        </a:solidFill>
      </dgm:spPr>
      <dgm:t>
        <a:bodyPr/>
        <a:lstStyle/>
        <a:p>
          <a:r>
            <a:rPr lang="it-IT" sz="3200" b="1" dirty="0">
              <a:solidFill>
                <a:schemeClr val="bg1"/>
              </a:solidFill>
              <a:effectLst/>
              <a:latin typeface="Dosis Medium" panose="020B0604020202020204" charset="0"/>
            </a:rPr>
            <a:t>SANITA’</a:t>
          </a:r>
        </a:p>
      </dgm:t>
    </dgm:pt>
    <dgm:pt modelId="{686F2D91-C2F7-43D1-9B31-66E2F7AAFAE2}" type="parTrans" cxnId="{C822FD08-EB08-491C-9DA0-FABA75447FDF}">
      <dgm:prSet/>
      <dgm:spPr/>
      <dgm:t>
        <a:bodyPr/>
        <a:lstStyle/>
        <a:p>
          <a:endParaRPr lang="it-IT" sz="2800">
            <a:effectLst/>
            <a:latin typeface="Dosis Medium" panose="020B0604020202020204" charset="0"/>
          </a:endParaRPr>
        </a:p>
      </dgm:t>
    </dgm:pt>
    <dgm:pt modelId="{3E5D6D24-F3F3-4AB9-B213-3B967E3E920D}" type="sibTrans" cxnId="{C822FD08-EB08-491C-9DA0-FABA75447FDF}">
      <dgm:prSet/>
      <dgm:spPr/>
      <dgm:t>
        <a:bodyPr/>
        <a:lstStyle/>
        <a:p>
          <a:endParaRPr lang="it-IT" sz="2800">
            <a:effectLst/>
            <a:latin typeface="Dosis Medium" panose="020B0604020202020204" charset="0"/>
          </a:endParaRPr>
        </a:p>
      </dgm:t>
    </dgm:pt>
    <dgm:pt modelId="{0AA735C0-FEA9-4C83-B08C-28D3DDCFB4B9}">
      <dgm:prSet phldrT="[Testo]" custT="1"/>
      <dgm:spPr>
        <a:solidFill>
          <a:srgbClr val="0099FF"/>
        </a:solidFill>
      </dgm:spPr>
      <dgm:t>
        <a:bodyPr/>
        <a:lstStyle/>
        <a:p>
          <a:r>
            <a:rPr lang="it-IT" sz="2300" b="1" dirty="0">
              <a:solidFill>
                <a:schemeClr val="bg1"/>
              </a:solidFill>
              <a:effectLst/>
              <a:latin typeface="Dosis Medium" panose="020B0604020202020204" charset="0"/>
            </a:rPr>
            <a:t>CERTIFICAZIONE DOCUMENTALE</a:t>
          </a:r>
        </a:p>
      </dgm:t>
    </dgm:pt>
    <dgm:pt modelId="{3CAAD56C-DD2B-4E5D-A3BA-D5EBCEB050E5}" type="parTrans" cxnId="{B7BC5C52-22CB-4637-B856-0454FA2A92BF}">
      <dgm:prSet/>
      <dgm:spPr/>
      <dgm:t>
        <a:bodyPr/>
        <a:lstStyle/>
        <a:p>
          <a:endParaRPr lang="it-IT"/>
        </a:p>
      </dgm:t>
    </dgm:pt>
    <dgm:pt modelId="{14058674-1EEF-4A73-818F-93953D6EB819}" type="sibTrans" cxnId="{B7BC5C52-22CB-4637-B856-0454FA2A92BF}">
      <dgm:prSet/>
      <dgm:spPr/>
      <dgm:t>
        <a:bodyPr/>
        <a:lstStyle/>
        <a:p>
          <a:endParaRPr lang="it-IT"/>
        </a:p>
      </dgm:t>
    </dgm:pt>
    <dgm:pt modelId="{C3086A1E-EE6A-4DF3-8324-5471E169FD36}" type="pres">
      <dgm:prSet presAssocID="{6FE7FEA3-F87E-4EC4-A043-E16BF287E3E3}" presName="Name0" presStyleCnt="0">
        <dgm:presLayoutVars>
          <dgm:dir/>
          <dgm:resizeHandles val="exact"/>
        </dgm:presLayoutVars>
      </dgm:prSet>
      <dgm:spPr/>
    </dgm:pt>
    <dgm:pt modelId="{EB98E5C8-D50B-4858-A7CC-A54D0EBBDD10}" type="pres">
      <dgm:prSet presAssocID="{C2902DBC-8459-412D-9223-E258189C5EF5}" presName="Name5" presStyleLbl="vennNode1" presStyleIdx="0" presStyleCnt="4">
        <dgm:presLayoutVars>
          <dgm:bulletEnabled val="1"/>
        </dgm:presLayoutVars>
      </dgm:prSet>
      <dgm:spPr/>
    </dgm:pt>
    <dgm:pt modelId="{C0A6D848-747D-43B4-81B6-ED40C5967F20}" type="pres">
      <dgm:prSet presAssocID="{B522AA6B-CA6F-485B-8ACE-E2A0263370AA}" presName="space" presStyleCnt="0"/>
      <dgm:spPr/>
    </dgm:pt>
    <dgm:pt modelId="{F9020BA5-FAB9-44AC-9F19-048C6D36E65C}" type="pres">
      <dgm:prSet presAssocID="{F14D0800-2662-442D-85CC-AA7BD22EFDB0}" presName="Name5" presStyleLbl="vennNode1" presStyleIdx="1" presStyleCnt="4">
        <dgm:presLayoutVars>
          <dgm:bulletEnabled val="1"/>
        </dgm:presLayoutVars>
      </dgm:prSet>
      <dgm:spPr/>
    </dgm:pt>
    <dgm:pt modelId="{233D9436-E0F9-4CDE-A54B-1D3C65352948}" type="pres">
      <dgm:prSet presAssocID="{1FA19467-9308-442D-99E4-17C3DC01BE92}" presName="space" presStyleCnt="0"/>
      <dgm:spPr/>
    </dgm:pt>
    <dgm:pt modelId="{51F343C3-7570-4065-A9E5-6D7C72E3B385}" type="pres">
      <dgm:prSet presAssocID="{D0B350D3-75B2-40F5-B1AB-F8B3283015CA}" presName="Name5" presStyleLbl="vennNode1" presStyleIdx="2" presStyleCnt="4">
        <dgm:presLayoutVars>
          <dgm:bulletEnabled val="1"/>
        </dgm:presLayoutVars>
      </dgm:prSet>
      <dgm:spPr/>
    </dgm:pt>
    <dgm:pt modelId="{C459B6AB-28EB-4459-9403-75E0DF78CEDD}" type="pres">
      <dgm:prSet presAssocID="{3E5D6D24-F3F3-4AB9-B213-3B967E3E920D}" presName="space" presStyleCnt="0"/>
      <dgm:spPr/>
    </dgm:pt>
    <dgm:pt modelId="{B08E8089-5E10-4FD6-AB1C-88C5D209AE69}" type="pres">
      <dgm:prSet presAssocID="{0AA735C0-FEA9-4C83-B08C-28D3DDCFB4B9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822FD08-EB08-491C-9DA0-FABA75447FDF}" srcId="{6FE7FEA3-F87E-4EC4-A043-E16BF287E3E3}" destId="{D0B350D3-75B2-40F5-B1AB-F8B3283015CA}" srcOrd="2" destOrd="0" parTransId="{686F2D91-C2F7-43D1-9B31-66E2F7AAFAE2}" sibTransId="{3E5D6D24-F3F3-4AB9-B213-3B967E3E920D}"/>
    <dgm:cxn modelId="{E88E4637-6559-494E-8B9A-89484402DF90}" type="presOf" srcId="{F14D0800-2662-442D-85CC-AA7BD22EFDB0}" destId="{F9020BA5-FAB9-44AC-9F19-048C6D36E65C}" srcOrd="0" destOrd="0" presId="urn:microsoft.com/office/officeart/2005/8/layout/venn3"/>
    <dgm:cxn modelId="{47313839-D08E-4B9F-AF44-B301BA3BF139}" srcId="{6FE7FEA3-F87E-4EC4-A043-E16BF287E3E3}" destId="{F14D0800-2662-442D-85CC-AA7BD22EFDB0}" srcOrd="1" destOrd="0" parTransId="{FD9FBC7E-F5E4-494A-ADEB-894628224023}" sibTransId="{1FA19467-9308-442D-99E4-17C3DC01BE92}"/>
    <dgm:cxn modelId="{B7BC5C52-22CB-4637-B856-0454FA2A92BF}" srcId="{6FE7FEA3-F87E-4EC4-A043-E16BF287E3E3}" destId="{0AA735C0-FEA9-4C83-B08C-28D3DDCFB4B9}" srcOrd="3" destOrd="0" parTransId="{3CAAD56C-DD2B-4E5D-A3BA-D5EBCEB050E5}" sibTransId="{14058674-1EEF-4A73-818F-93953D6EB819}"/>
    <dgm:cxn modelId="{27BDFC89-8192-4F3B-96B9-432608059283}" type="presOf" srcId="{C2902DBC-8459-412D-9223-E258189C5EF5}" destId="{EB98E5C8-D50B-4858-A7CC-A54D0EBBDD10}" srcOrd="0" destOrd="0" presId="urn:microsoft.com/office/officeart/2005/8/layout/venn3"/>
    <dgm:cxn modelId="{0B2E30BB-1593-4524-B7E2-3C6F5FA4A65E}" type="presOf" srcId="{6FE7FEA3-F87E-4EC4-A043-E16BF287E3E3}" destId="{C3086A1E-EE6A-4DF3-8324-5471E169FD36}" srcOrd="0" destOrd="0" presId="urn:microsoft.com/office/officeart/2005/8/layout/venn3"/>
    <dgm:cxn modelId="{86D9BED8-D4A9-43CE-9552-93DD06E62838}" srcId="{6FE7FEA3-F87E-4EC4-A043-E16BF287E3E3}" destId="{C2902DBC-8459-412D-9223-E258189C5EF5}" srcOrd="0" destOrd="0" parTransId="{824DDEB8-327A-4EEA-9C8B-0015A49F1419}" sibTransId="{B522AA6B-CA6F-485B-8ACE-E2A0263370AA}"/>
    <dgm:cxn modelId="{9FA778E0-EC7A-4401-A41D-23D5309A509A}" type="presOf" srcId="{0AA735C0-FEA9-4C83-B08C-28D3DDCFB4B9}" destId="{B08E8089-5E10-4FD6-AB1C-88C5D209AE69}" srcOrd="0" destOrd="0" presId="urn:microsoft.com/office/officeart/2005/8/layout/venn3"/>
    <dgm:cxn modelId="{6E56D1F9-9519-4AC6-BB2A-3B5CB94620C5}" type="presOf" srcId="{D0B350D3-75B2-40F5-B1AB-F8B3283015CA}" destId="{51F343C3-7570-4065-A9E5-6D7C72E3B385}" srcOrd="0" destOrd="0" presId="urn:microsoft.com/office/officeart/2005/8/layout/venn3"/>
    <dgm:cxn modelId="{837BE64E-0A7A-476F-9839-D95E50BCC0FE}" type="presParOf" srcId="{C3086A1E-EE6A-4DF3-8324-5471E169FD36}" destId="{EB98E5C8-D50B-4858-A7CC-A54D0EBBDD10}" srcOrd="0" destOrd="0" presId="urn:microsoft.com/office/officeart/2005/8/layout/venn3"/>
    <dgm:cxn modelId="{E05459B8-E846-464C-A30A-752867D7CF3C}" type="presParOf" srcId="{C3086A1E-EE6A-4DF3-8324-5471E169FD36}" destId="{C0A6D848-747D-43B4-81B6-ED40C5967F20}" srcOrd="1" destOrd="0" presId="urn:microsoft.com/office/officeart/2005/8/layout/venn3"/>
    <dgm:cxn modelId="{37B452D4-37A6-41D4-BCB9-BF56ADF44A07}" type="presParOf" srcId="{C3086A1E-EE6A-4DF3-8324-5471E169FD36}" destId="{F9020BA5-FAB9-44AC-9F19-048C6D36E65C}" srcOrd="2" destOrd="0" presId="urn:microsoft.com/office/officeart/2005/8/layout/venn3"/>
    <dgm:cxn modelId="{BF7F23C8-F0C7-4EB8-8439-2F6A54BF0EAE}" type="presParOf" srcId="{C3086A1E-EE6A-4DF3-8324-5471E169FD36}" destId="{233D9436-E0F9-4CDE-A54B-1D3C65352948}" srcOrd="3" destOrd="0" presId="urn:microsoft.com/office/officeart/2005/8/layout/venn3"/>
    <dgm:cxn modelId="{B67BF3C9-055A-45AB-97A8-7CC2291A77C4}" type="presParOf" srcId="{C3086A1E-EE6A-4DF3-8324-5471E169FD36}" destId="{51F343C3-7570-4065-A9E5-6D7C72E3B385}" srcOrd="4" destOrd="0" presId="urn:microsoft.com/office/officeart/2005/8/layout/venn3"/>
    <dgm:cxn modelId="{BF826A72-9BB0-4F39-9BD8-FC0BCAE824A8}" type="presParOf" srcId="{C3086A1E-EE6A-4DF3-8324-5471E169FD36}" destId="{C459B6AB-28EB-4459-9403-75E0DF78CEDD}" srcOrd="5" destOrd="0" presId="urn:microsoft.com/office/officeart/2005/8/layout/venn3"/>
    <dgm:cxn modelId="{3F3E1F25-79C0-4CF0-9B75-0532501DF207}" type="presParOf" srcId="{C3086A1E-EE6A-4DF3-8324-5471E169FD36}" destId="{B08E8089-5E10-4FD6-AB1C-88C5D209AE69}" srcOrd="6" destOrd="0" presId="urn:microsoft.com/office/officeart/2005/8/layout/ven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684B9-933E-494F-AD32-9F91CB62BB07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A8C972-3CE5-4155-98D1-7A10D7527F8B}">
      <dgm:prSet phldrT="[Testo]"/>
      <dgm:spPr>
        <a:solidFill>
          <a:srgbClr val="004A7C"/>
        </a:solidFill>
      </dgm:spPr>
      <dgm:t>
        <a:bodyPr/>
        <a:lstStyle/>
        <a:p>
          <a:r>
            <a:rPr lang="it-IT" b="1" dirty="0">
              <a:solidFill>
                <a:schemeClr val="bg1"/>
              </a:solidFill>
              <a:latin typeface="Dosis Medium" panose="02010503020202060003" pitchFamily="2" charset="77"/>
            </a:rPr>
            <a:t>La nostra blockchain è rivolta, in primo luogo, ai piccoli produttori e trasformatori</a:t>
          </a:r>
          <a:endParaRPr lang="it-IT" b="1" dirty="0">
            <a:solidFill>
              <a:schemeClr val="bg1"/>
            </a:solidFill>
          </a:endParaRPr>
        </a:p>
      </dgm:t>
    </dgm:pt>
    <dgm:pt modelId="{D909022E-582F-44A3-8833-2049AF024484}" type="parTrans" cxnId="{1467B2BA-C24D-4A7F-AF74-D1BD841FE7B7}">
      <dgm:prSet/>
      <dgm:spPr/>
      <dgm:t>
        <a:bodyPr/>
        <a:lstStyle/>
        <a:p>
          <a:endParaRPr lang="it-IT"/>
        </a:p>
      </dgm:t>
    </dgm:pt>
    <dgm:pt modelId="{EE59DF1C-6BF0-43CF-9523-991B480CA21A}" type="sibTrans" cxnId="{1467B2BA-C24D-4A7F-AF74-D1BD841FE7B7}">
      <dgm:prSet/>
      <dgm:spPr/>
      <dgm:t>
        <a:bodyPr/>
        <a:lstStyle/>
        <a:p>
          <a:endParaRPr lang="it-IT"/>
        </a:p>
      </dgm:t>
    </dgm:pt>
    <dgm:pt modelId="{3EFCDACB-AABC-4758-B3AB-2F8CC24F599A}" type="pres">
      <dgm:prSet presAssocID="{2BC684B9-933E-494F-AD32-9F91CB62BB07}" presName="Name0" presStyleCnt="0">
        <dgm:presLayoutVars>
          <dgm:chMax val="1"/>
          <dgm:chPref val="1"/>
        </dgm:presLayoutVars>
      </dgm:prSet>
      <dgm:spPr/>
    </dgm:pt>
    <dgm:pt modelId="{EEAC61F1-2015-46BF-8F20-D795CCA0C9CD}" type="pres">
      <dgm:prSet presAssocID="{F3A8C972-3CE5-4155-98D1-7A10D7527F8B}" presName="Parent" presStyleLbl="node0" presStyleIdx="0" presStyleCnt="1">
        <dgm:presLayoutVars>
          <dgm:chMax val="5"/>
          <dgm:chPref val="5"/>
        </dgm:presLayoutVars>
      </dgm:prSet>
      <dgm:spPr/>
    </dgm:pt>
    <dgm:pt modelId="{52238ADA-2CA9-4B16-B735-2AB48A7FA8E9}" type="pres">
      <dgm:prSet presAssocID="{F3A8C972-3CE5-4155-98D1-7A10D7527F8B}" presName="Accent1" presStyleLbl="node1" presStyleIdx="0" presStyleCnt="6"/>
      <dgm:spPr>
        <a:solidFill>
          <a:srgbClr val="4BB5FC"/>
        </a:solidFill>
      </dgm:spPr>
    </dgm:pt>
    <dgm:pt modelId="{8B78049B-1144-446F-A084-8BB52627989F}" type="pres">
      <dgm:prSet presAssocID="{F3A8C972-3CE5-4155-98D1-7A10D7527F8B}" presName="Accent2" presStyleLbl="node1" presStyleIdx="1" presStyleCnt="6"/>
      <dgm:spPr>
        <a:solidFill>
          <a:srgbClr val="4BB5FC"/>
        </a:solidFill>
      </dgm:spPr>
    </dgm:pt>
    <dgm:pt modelId="{74C77990-E199-4208-8A17-CA56840E9A9A}" type="pres">
      <dgm:prSet presAssocID="{F3A8C972-3CE5-4155-98D1-7A10D7527F8B}" presName="Accent3" presStyleLbl="node1" presStyleIdx="2" presStyleCnt="6"/>
      <dgm:spPr>
        <a:solidFill>
          <a:srgbClr val="4BB5FC"/>
        </a:solidFill>
      </dgm:spPr>
    </dgm:pt>
    <dgm:pt modelId="{31EA9BBC-7916-4D80-A205-4EDCD09CB987}" type="pres">
      <dgm:prSet presAssocID="{F3A8C972-3CE5-4155-98D1-7A10D7527F8B}" presName="Accent4" presStyleLbl="node1" presStyleIdx="3" presStyleCnt="6"/>
      <dgm:spPr>
        <a:solidFill>
          <a:srgbClr val="4BB5FC"/>
        </a:solidFill>
      </dgm:spPr>
    </dgm:pt>
    <dgm:pt modelId="{B7D23F14-CED4-43D7-A96B-F689FA4F90FB}" type="pres">
      <dgm:prSet presAssocID="{F3A8C972-3CE5-4155-98D1-7A10D7527F8B}" presName="Accent5" presStyleLbl="node1" presStyleIdx="4" presStyleCnt="6" custLinFactNeighborX="-19549" custLinFactNeighborY="-52125"/>
      <dgm:spPr>
        <a:solidFill>
          <a:srgbClr val="4BB5FC"/>
        </a:solidFill>
      </dgm:spPr>
    </dgm:pt>
    <dgm:pt modelId="{D65429C9-54D4-4FB8-8936-F1E73D8B92AC}" type="pres">
      <dgm:prSet presAssocID="{F3A8C972-3CE5-4155-98D1-7A10D7527F8B}" presName="Accent6" presStyleLbl="node1" presStyleIdx="5" presStyleCnt="6"/>
      <dgm:spPr>
        <a:solidFill>
          <a:srgbClr val="4BB5FC"/>
        </a:solidFill>
      </dgm:spPr>
    </dgm:pt>
  </dgm:ptLst>
  <dgm:cxnLst>
    <dgm:cxn modelId="{27994F09-148B-4F43-A51D-93796E5930C2}" type="presOf" srcId="{F3A8C972-3CE5-4155-98D1-7A10D7527F8B}" destId="{EEAC61F1-2015-46BF-8F20-D795CCA0C9CD}" srcOrd="0" destOrd="0" presId="urn:microsoft.com/office/officeart/2009/3/layout/CircleRelationship"/>
    <dgm:cxn modelId="{871CA766-8210-4A39-9215-4C84BE69555D}" type="presOf" srcId="{2BC684B9-933E-494F-AD32-9F91CB62BB07}" destId="{3EFCDACB-AABC-4758-B3AB-2F8CC24F599A}" srcOrd="0" destOrd="0" presId="urn:microsoft.com/office/officeart/2009/3/layout/CircleRelationship"/>
    <dgm:cxn modelId="{1467B2BA-C24D-4A7F-AF74-D1BD841FE7B7}" srcId="{2BC684B9-933E-494F-AD32-9F91CB62BB07}" destId="{F3A8C972-3CE5-4155-98D1-7A10D7527F8B}" srcOrd="0" destOrd="0" parTransId="{D909022E-582F-44A3-8833-2049AF024484}" sibTransId="{EE59DF1C-6BF0-43CF-9523-991B480CA21A}"/>
    <dgm:cxn modelId="{4988FDBF-1282-4659-9A27-70B62A668DD2}" type="presParOf" srcId="{3EFCDACB-AABC-4758-B3AB-2F8CC24F599A}" destId="{EEAC61F1-2015-46BF-8F20-D795CCA0C9CD}" srcOrd="0" destOrd="0" presId="urn:microsoft.com/office/officeart/2009/3/layout/CircleRelationship"/>
    <dgm:cxn modelId="{E9D9326B-BD10-46D2-B816-CFC5DE83A7DA}" type="presParOf" srcId="{3EFCDACB-AABC-4758-B3AB-2F8CC24F599A}" destId="{52238ADA-2CA9-4B16-B735-2AB48A7FA8E9}" srcOrd="1" destOrd="0" presId="urn:microsoft.com/office/officeart/2009/3/layout/CircleRelationship"/>
    <dgm:cxn modelId="{8CBFD1F9-3B11-4B32-BC7F-218B933D8283}" type="presParOf" srcId="{3EFCDACB-AABC-4758-B3AB-2F8CC24F599A}" destId="{8B78049B-1144-446F-A084-8BB52627989F}" srcOrd="2" destOrd="0" presId="urn:microsoft.com/office/officeart/2009/3/layout/CircleRelationship"/>
    <dgm:cxn modelId="{86FAC278-14D0-46EC-97A9-93F2E6623287}" type="presParOf" srcId="{3EFCDACB-AABC-4758-B3AB-2F8CC24F599A}" destId="{74C77990-E199-4208-8A17-CA56840E9A9A}" srcOrd="3" destOrd="0" presId="urn:microsoft.com/office/officeart/2009/3/layout/CircleRelationship"/>
    <dgm:cxn modelId="{E22B22A9-2D12-472E-8598-CFCA0CB20D24}" type="presParOf" srcId="{3EFCDACB-AABC-4758-B3AB-2F8CC24F599A}" destId="{31EA9BBC-7916-4D80-A205-4EDCD09CB987}" srcOrd="4" destOrd="0" presId="urn:microsoft.com/office/officeart/2009/3/layout/CircleRelationship"/>
    <dgm:cxn modelId="{FECA3D86-8329-4005-B88C-57F55C35670D}" type="presParOf" srcId="{3EFCDACB-AABC-4758-B3AB-2F8CC24F599A}" destId="{B7D23F14-CED4-43D7-A96B-F689FA4F90FB}" srcOrd="5" destOrd="0" presId="urn:microsoft.com/office/officeart/2009/3/layout/CircleRelationship"/>
    <dgm:cxn modelId="{03954A8E-A82B-4C60-80A5-2A53D041A76B}" type="presParOf" srcId="{3EFCDACB-AABC-4758-B3AB-2F8CC24F599A}" destId="{D65429C9-54D4-4FB8-8936-F1E73D8B92AC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C684B9-933E-494F-AD32-9F91CB62BB07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3A8C972-3CE5-4155-98D1-7A10D7527F8B}">
      <dgm:prSet phldrT="[Testo]"/>
      <dgm:spPr>
        <a:solidFill>
          <a:srgbClr val="C43B55"/>
        </a:solidFill>
      </dgm:spPr>
      <dgm:t>
        <a:bodyPr/>
        <a:lstStyle/>
        <a:p>
          <a:r>
            <a:rPr lang="it-IT" b="1" dirty="0">
              <a:solidFill>
                <a:schemeClr val="bg1"/>
              </a:solidFill>
              <a:latin typeface="Dosis Medium" panose="02010503020202060003" pitchFamily="2" charset="77"/>
            </a:rPr>
            <a:t>I produttori possono così «presentarsi» alla GDO offrendo la «loro» blockchain</a:t>
          </a:r>
          <a:endParaRPr lang="it-IT" b="1" dirty="0">
            <a:solidFill>
              <a:schemeClr val="bg1"/>
            </a:solidFill>
          </a:endParaRPr>
        </a:p>
      </dgm:t>
    </dgm:pt>
    <dgm:pt modelId="{D909022E-582F-44A3-8833-2049AF024484}" type="parTrans" cxnId="{1467B2BA-C24D-4A7F-AF74-D1BD841FE7B7}">
      <dgm:prSet/>
      <dgm:spPr/>
      <dgm:t>
        <a:bodyPr/>
        <a:lstStyle/>
        <a:p>
          <a:endParaRPr lang="it-IT"/>
        </a:p>
      </dgm:t>
    </dgm:pt>
    <dgm:pt modelId="{EE59DF1C-6BF0-43CF-9523-991B480CA21A}" type="sibTrans" cxnId="{1467B2BA-C24D-4A7F-AF74-D1BD841FE7B7}">
      <dgm:prSet/>
      <dgm:spPr/>
      <dgm:t>
        <a:bodyPr/>
        <a:lstStyle/>
        <a:p>
          <a:endParaRPr lang="it-IT"/>
        </a:p>
      </dgm:t>
    </dgm:pt>
    <dgm:pt modelId="{3EFCDACB-AABC-4758-B3AB-2F8CC24F599A}" type="pres">
      <dgm:prSet presAssocID="{2BC684B9-933E-494F-AD32-9F91CB62BB07}" presName="Name0" presStyleCnt="0">
        <dgm:presLayoutVars>
          <dgm:chMax val="1"/>
          <dgm:chPref val="1"/>
        </dgm:presLayoutVars>
      </dgm:prSet>
      <dgm:spPr/>
    </dgm:pt>
    <dgm:pt modelId="{EEAC61F1-2015-46BF-8F20-D795CCA0C9CD}" type="pres">
      <dgm:prSet presAssocID="{F3A8C972-3CE5-4155-98D1-7A10D7527F8B}" presName="Parent" presStyleLbl="node0" presStyleIdx="0" presStyleCnt="1">
        <dgm:presLayoutVars>
          <dgm:chMax val="5"/>
          <dgm:chPref val="5"/>
        </dgm:presLayoutVars>
      </dgm:prSet>
      <dgm:spPr/>
    </dgm:pt>
    <dgm:pt modelId="{52238ADA-2CA9-4B16-B735-2AB48A7FA8E9}" type="pres">
      <dgm:prSet presAssocID="{F3A8C972-3CE5-4155-98D1-7A10D7527F8B}" presName="Accent1" presStyleLbl="node1" presStyleIdx="0" presStyleCnt="6"/>
      <dgm:spPr>
        <a:solidFill>
          <a:srgbClr val="004A7C"/>
        </a:solidFill>
      </dgm:spPr>
    </dgm:pt>
    <dgm:pt modelId="{8B78049B-1144-446F-A084-8BB52627989F}" type="pres">
      <dgm:prSet presAssocID="{F3A8C972-3CE5-4155-98D1-7A10D7527F8B}" presName="Accent2" presStyleLbl="node1" presStyleIdx="1" presStyleCnt="6"/>
      <dgm:spPr>
        <a:solidFill>
          <a:srgbClr val="004A7C"/>
        </a:solidFill>
      </dgm:spPr>
    </dgm:pt>
    <dgm:pt modelId="{74C77990-E199-4208-8A17-CA56840E9A9A}" type="pres">
      <dgm:prSet presAssocID="{F3A8C972-3CE5-4155-98D1-7A10D7527F8B}" presName="Accent3" presStyleLbl="node1" presStyleIdx="2" presStyleCnt="6"/>
      <dgm:spPr>
        <a:solidFill>
          <a:srgbClr val="004A7C"/>
        </a:solidFill>
      </dgm:spPr>
    </dgm:pt>
    <dgm:pt modelId="{31EA9BBC-7916-4D80-A205-4EDCD09CB987}" type="pres">
      <dgm:prSet presAssocID="{F3A8C972-3CE5-4155-98D1-7A10D7527F8B}" presName="Accent4" presStyleLbl="node1" presStyleIdx="3" presStyleCnt="6"/>
      <dgm:spPr>
        <a:solidFill>
          <a:srgbClr val="004A7C"/>
        </a:solidFill>
      </dgm:spPr>
    </dgm:pt>
    <dgm:pt modelId="{B7D23F14-CED4-43D7-A96B-F689FA4F90FB}" type="pres">
      <dgm:prSet presAssocID="{F3A8C972-3CE5-4155-98D1-7A10D7527F8B}" presName="Accent5" presStyleLbl="node1" presStyleIdx="4" presStyleCnt="6" custLinFactNeighborY="-42352"/>
      <dgm:spPr>
        <a:solidFill>
          <a:srgbClr val="004A7C"/>
        </a:solidFill>
      </dgm:spPr>
    </dgm:pt>
    <dgm:pt modelId="{D65429C9-54D4-4FB8-8936-F1E73D8B92AC}" type="pres">
      <dgm:prSet presAssocID="{F3A8C972-3CE5-4155-98D1-7A10D7527F8B}" presName="Accent6" presStyleLbl="node1" presStyleIdx="5" presStyleCnt="6"/>
      <dgm:spPr>
        <a:solidFill>
          <a:srgbClr val="004A7C"/>
        </a:solidFill>
      </dgm:spPr>
    </dgm:pt>
  </dgm:ptLst>
  <dgm:cxnLst>
    <dgm:cxn modelId="{27994F09-148B-4F43-A51D-93796E5930C2}" type="presOf" srcId="{F3A8C972-3CE5-4155-98D1-7A10D7527F8B}" destId="{EEAC61F1-2015-46BF-8F20-D795CCA0C9CD}" srcOrd="0" destOrd="0" presId="urn:microsoft.com/office/officeart/2009/3/layout/CircleRelationship"/>
    <dgm:cxn modelId="{871CA766-8210-4A39-9215-4C84BE69555D}" type="presOf" srcId="{2BC684B9-933E-494F-AD32-9F91CB62BB07}" destId="{3EFCDACB-AABC-4758-B3AB-2F8CC24F599A}" srcOrd="0" destOrd="0" presId="urn:microsoft.com/office/officeart/2009/3/layout/CircleRelationship"/>
    <dgm:cxn modelId="{1467B2BA-C24D-4A7F-AF74-D1BD841FE7B7}" srcId="{2BC684B9-933E-494F-AD32-9F91CB62BB07}" destId="{F3A8C972-3CE5-4155-98D1-7A10D7527F8B}" srcOrd="0" destOrd="0" parTransId="{D909022E-582F-44A3-8833-2049AF024484}" sibTransId="{EE59DF1C-6BF0-43CF-9523-991B480CA21A}"/>
    <dgm:cxn modelId="{4988FDBF-1282-4659-9A27-70B62A668DD2}" type="presParOf" srcId="{3EFCDACB-AABC-4758-B3AB-2F8CC24F599A}" destId="{EEAC61F1-2015-46BF-8F20-D795CCA0C9CD}" srcOrd="0" destOrd="0" presId="urn:microsoft.com/office/officeart/2009/3/layout/CircleRelationship"/>
    <dgm:cxn modelId="{E9D9326B-BD10-46D2-B816-CFC5DE83A7DA}" type="presParOf" srcId="{3EFCDACB-AABC-4758-B3AB-2F8CC24F599A}" destId="{52238ADA-2CA9-4B16-B735-2AB48A7FA8E9}" srcOrd="1" destOrd="0" presId="urn:microsoft.com/office/officeart/2009/3/layout/CircleRelationship"/>
    <dgm:cxn modelId="{8CBFD1F9-3B11-4B32-BC7F-218B933D8283}" type="presParOf" srcId="{3EFCDACB-AABC-4758-B3AB-2F8CC24F599A}" destId="{8B78049B-1144-446F-A084-8BB52627989F}" srcOrd="2" destOrd="0" presId="urn:microsoft.com/office/officeart/2009/3/layout/CircleRelationship"/>
    <dgm:cxn modelId="{86FAC278-14D0-46EC-97A9-93F2E6623287}" type="presParOf" srcId="{3EFCDACB-AABC-4758-B3AB-2F8CC24F599A}" destId="{74C77990-E199-4208-8A17-CA56840E9A9A}" srcOrd="3" destOrd="0" presId="urn:microsoft.com/office/officeart/2009/3/layout/CircleRelationship"/>
    <dgm:cxn modelId="{E22B22A9-2D12-472E-8598-CFCA0CB20D24}" type="presParOf" srcId="{3EFCDACB-AABC-4758-B3AB-2F8CC24F599A}" destId="{31EA9BBC-7916-4D80-A205-4EDCD09CB987}" srcOrd="4" destOrd="0" presId="urn:microsoft.com/office/officeart/2009/3/layout/CircleRelationship"/>
    <dgm:cxn modelId="{FECA3D86-8329-4005-B88C-57F55C35670D}" type="presParOf" srcId="{3EFCDACB-AABC-4758-B3AB-2F8CC24F599A}" destId="{B7D23F14-CED4-43D7-A96B-F689FA4F90FB}" srcOrd="5" destOrd="0" presId="urn:microsoft.com/office/officeart/2009/3/layout/CircleRelationship"/>
    <dgm:cxn modelId="{03954A8E-A82B-4C60-80A5-2A53D041A76B}" type="presParOf" srcId="{3EFCDACB-AABC-4758-B3AB-2F8CC24F599A}" destId="{D65429C9-54D4-4FB8-8936-F1E73D8B92AC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8E5C8-D50B-4858-A7CC-A54D0EBBDD10}">
      <dsp:nvSpPr>
        <dsp:cNvPr id="0" name=""/>
        <dsp:cNvSpPr/>
      </dsp:nvSpPr>
      <dsp:spPr>
        <a:xfrm>
          <a:off x="405040" y="1764"/>
          <a:ext cx="3232260" cy="3232260"/>
        </a:xfrm>
        <a:prstGeom prst="ellipse">
          <a:avLst/>
        </a:prstGeom>
        <a:solidFill>
          <a:srgbClr val="C43B5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82" tIns="40640" rIns="177882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>
              <a:solidFill>
                <a:schemeClr val="bg1"/>
              </a:solidFill>
              <a:effectLst/>
              <a:latin typeface="Dosis Medium" panose="020B0604020202020204" charset="0"/>
            </a:rPr>
            <a:t>AGRIFOOD</a:t>
          </a:r>
        </a:p>
      </dsp:txBody>
      <dsp:txXfrm>
        <a:off x="878394" y="475118"/>
        <a:ext cx="2285552" cy="2285552"/>
      </dsp:txXfrm>
    </dsp:sp>
    <dsp:sp modelId="{F9020BA5-FAB9-44AC-9F19-048C6D36E65C}">
      <dsp:nvSpPr>
        <dsp:cNvPr id="0" name=""/>
        <dsp:cNvSpPr/>
      </dsp:nvSpPr>
      <dsp:spPr>
        <a:xfrm>
          <a:off x="2990848" y="1764"/>
          <a:ext cx="3232260" cy="3232260"/>
        </a:xfrm>
        <a:prstGeom prst="ellipse">
          <a:avLst/>
        </a:prstGeom>
        <a:solidFill>
          <a:srgbClr val="4BB5F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82" tIns="40640" rIns="177882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>
              <a:solidFill>
                <a:schemeClr val="bg1"/>
              </a:solidFill>
              <a:effectLst/>
              <a:latin typeface="Dosis Medium" panose="020B0604020202020204" charset="0"/>
            </a:rPr>
            <a:t>CHARITY</a:t>
          </a:r>
        </a:p>
      </dsp:txBody>
      <dsp:txXfrm>
        <a:off x="3464202" y="475118"/>
        <a:ext cx="2285552" cy="2285552"/>
      </dsp:txXfrm>
    </dsp:sp>
    <dsp:sp modelId="{51F343C3-7570-4065-A9E5-6D7C72E3B385}">
      <dsp:nvSpPr>
        <dsp:cNvPr id="0" name=""/>
        <dsp:cNvSpPr/>
      </dsp:nvSpPr>
      <dsp:spPr>
        <a:xfrm>
          <a:off x="5576656" y="1764"/>
          <a:ext cx="3232260" cy="3232260"/>
        </a:xfrm>
        <a:prstGeom prst="ellipse">
          <a:avLst/>
        </a:prstGeom>
        <a:solidFill>
          <a:srgbClr val="004A7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82" tIns="40640" rIns="177882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>
              <a:solidFill>
                <a:schemeClr val="bg1"/>
              </a:solidFill>
              <a:effectLst/>
              <a:latin typeface="Dosis Medium" panose="020B0604020202020204" charset="0"/>
            </a:rPr>
            <a:t>SANITA’</a:t>
          </a:r>
        </a:p>
      </dsp:txBody>
      <dsp:txXfrm>
        <a:off x="6050010" y="475118"/>
        <a:ext cx="2285552" cy="2285552"/>
      </dsp:txXfrm>
    </dsp:sp>
    <dsp:sp modelId="{B08E8089-5E10-4FD6-AB1C-88C5D209AE69}">
      <dsp:nvSpPr>
        <dsp:cNvPr id="0" name=""/>
        <dsp:cNvSpPr/>
      </dsp:nvSpPr>
      <dsp:spPr>
        <a:xfrm>
          <a:off x="8162465" y="1764"/>
          <a:ext cx="3232260" cy="3232260"/>
        </a:xfrm>
        <a:prstGeom prst="ellipse">
          <a:avLst/>
        </a:prstGeom>
        <a:solidFill>
          <a:srgbClr val="0099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82" tIns="29210" rIns="177882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bg1"/>
              </a:solidFill>
              <a:effectLst/>
              <a:latin typeface="Dosis Medium" panose="020B0604020202020204" charset="0"/>
            </a:rPr>
            <a:t>CERTIFICAZIONE DOCUMENTALE</a:t>
          </a:r>
        </a:p>
      </dsp:txBody>
      <dsp:txXfrm>
        <a:off x="8635819" y="475118"/>
        <a:ext cx="2285552" cy="2285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C61F1-2015-46BF-8F20-D795CCA0C9CD}">
      <dsp:nvSpPr>
        <dsp:cNvPr id="0" name=""/>
        <dsp:cNvSpPr/>
      </dsp:nvSpPr>
      <dsp:spPr>
        <a:xfrm>
          <a:off x="969915" y="155533"/>
          <a:ext cx="3413498" cy="3413769"/>
        </a:xfrm>
        <a:prstGeom prst="ellipse">
          <a:avLst/>
        </a:prstGeom>
        <a:solidFill>
          <a:srgbClr val="004A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>
              <a:solidFill>
                <a:schemeClr val="bg1"/>
              </a:solidFill>
              <a:latin typeface="Dosis Medium" panose="02010503020202060003" pitchFamily="2" charset="77"/>
            </a:rPr>
            <a:t>La nostra blockchain è rivolta, in primo luogo, ai piccoli produttori e trasformatori</a:t>
          </a:r>
          <a:endParaRPr lang="it-IT" sz="2500" b="1" kern="1200" dirty="0">
            <a:solidFill>
              <a:schemeClr val="bg1"/>
            </a:solidFill>
          </a:endParaRPr>
        </a:p>
      </dsp:txBody>
      <dsp:txXfrm>
        <a:off x="1469810" y="655468"/>
        <a:ext cx="2413708" cy="2413899"/>
      </dsp:txXfrm>
    </dsp:sp>
    <dsp:sp modelId="{52238ADA-2CA9-4B16-B735-2AB48A7FA8E9}">
      <dsp:nvSpPr>
        <dsp:cNvPr id="0" name=""/>
        <dsp:cNvSpPr/>
      </dsp:nvSpPr>
      <dsp:spPr>
        <a:xfrm>
          <a:off x="2917806" y="0"/>
          <a:ext cx="379885" cy="379662"/>
        </a:xfrm>
        <a:prstGeom prst="ellipse">
          <a:avLst/>
        </a:prstGeom>
        <a:solidFill>
          <a:srgbClr val="4BB5F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78049B-1144-446F-A084-8BB52627989F}">
      <dsp:nvSpPr>
        <dsp:cNvPr id="0" name=""/>
        <dsp:cNvSpPr/>
      </dsp:nvSpPr>
      <dsp:spPr>
        <a:xfrm>
          <a:off x="2018899" y="3315663"/>
          <a:ext cx="275143" cy="275175"/>
        </a:xfrm>
        <a:prstGeom prst="ellipse">
          <a:avLst/>
        </a:prstGeom>
        <a:solidFill>
          <a:srgbClr val="4BB5F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C77990-E199-4208-8A17-CA56840E9A9A}">
      <dsp:nvSpPr>
        <dsp:cNvPr id="0" name=""/>
        <dsp:cNvSpPr/>
      </dsp:nvSpPr>
      <dsp:spPr>
        <a:xfrm>
          <a:off x="4603060" y="1540982"/>
          <a:ext cx="275143" cy="275175"/>
        </a:xfrm>
        <a:prstGeom prst="ellipse">
          <a:avLst/>
        </a:prstGeom>
        <a:solidFill>
          <a:srgbClr val="4BB5F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EA9BBC-7916-4D80-A205-4EDCD09CB987}">
      <dsp:nvSpPr>
        <dsp:cNvPr id="0" name=""/>
        <dsp:cNvSpPr/>
      </dsp:nvSpPr>
      <dsp:spPr>
        <a:xfrm>
          <a:off x="3287921" y="3608386"/>
          <a:ext cx="379885" cy="379662"/>
        </a:xfrm>
        <a:prstGeom prst="ellipse">
          <a:avLst/>
        </a:prstGeom>
        <a:solidFill>
          <a:srgbClr val="4BB5F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D23F14-CED4-43D7-A96B-F689FA4F90FB}">
      <dsp:nvSpPr>
        <dsp:cNvPr id="0" name=""/>
        <dsp:cNvSpPr/>
      </dsp:nvSpPr>
      <dsp:spPr>
        <a:xfrm>
          <a:off x="2042887" y="396147"/>
          <a:ext cx="275143" cy="275175"/>
        </a:xfrm>
        <a:prstGeom prst="ellipse">
          <a:avLst/>
        </a:prstGeom>
        <a:solidFill>
          <a:srgbClr val="4BB5F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5429C9-54D4-4FB8-8936-F1E73D8B92AC}">
      <dsp:nvSpPr>
        <dsp:cNvPr id="0" name=""/>
        <dsp:cNvSpPr/>
      </dsp:nvSpPr>
      <dsp:spPr>
        <a:xfrm>
          <a:off x="1230207" y="2113665"/>
          <a:ext cx="275143" cy="275175"/>
        </a:xfrm>
        <a:prstGeom prst="ellipse">
          <a:avLst/>
        </a:prstGeom>
        <a:solidFill>
          <a:srgbClr val="4BB5F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C61F1-2015-46BF-8F20-D795CCA0C9CD}">
      <dsp:nvSpPr>
        <dsp:cNvPr id="0" name=""/>
        <dsp:cNvSpPr/>
      </dsp:nvSpPr>
      <dsp:spPr>
        <a:xfrm>
          <a:off x="969915" y="155533"/>
          <a:ext cx="3413498" cy="3413769"/>
        </a:xfrm>
        <a:prstGeom prst="ellipse">
          <a:avLst/>
        </a:prstGeom>
        <a:solidFill>
          <a:srgbClr val="C43B5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>
              <a:solidFill>
                <a:schemeClr val="bg1"/>
              </a:solidFill>
              <a:latin typeface="Dosis Medium" panose="02010503020202060003" pitchFamily="2" charset="77"/>
            </a:rPr>
            <a:t>I produttori possono così «presentarsi» alla GDO offrendo la «loro» blockchain</a:t>
          </a:r>
          <a:endParaRPr lang="it-IT" sz="2600" b="1" kern="1200" dirty="0">
            <a:solidFill>
              <a:schemeClr val="bg1"/>
            </a:solidFill>
          </a:endParaRPr>
        </a:p>
      </dsp:txBody>
      <dsp:txXfrm>
        <a:off x="1469810" y="655468"/>
        <a:ext cx="2413708" cy="2413899"/>
      </dsp:txXfrm>
    </dsp:sp>
    <dsp:sp modelId="{52238ADA-2CA9-4B16-B735-2AB48A7FA8E9}">
      <dsp:nvSpPr>
        <dsp:cNvPr id="0" name=""/>
        <dsp:cNvSpPr/>
      </dsp:nvSpPr>
      <dsp:spPr>
        <a:xfrm>
          <a:off x="2917806" y="0"/>
          <a:ext cx="379885" cy="379662"/>
        </a:xfrm>
        <a:prstGeom prst="ellipse">
          <a:avLst/>
        </a:prstGeom>
        <a:solidFill>
          <a:srgbClr val="004A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78049B-1144-446F-A084-8BB52627989F}">
      <dsp:nvSpPr>
        <dsp:cNvPr id="0" name=""/>
        <dsp:cNvSpPr/>
      </dsp:nvSpPr>
      <dsp:spPr>
        <a:xfrm>
          <a:off x="2018899" y="3315663"/>
          <a:ext cx="275143" cy="275175"/>
        </a:xfrm>
        <a:prstGeom prst="ellipse">
          <a:avLst/>
        </a:prstGeom>
        <a:solidFill>
          <a:srgbClr val="004A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C77990-E199-4208-8A17-CA56840E9A9A}">
      <dsp:nvSpPr>
        <dsp:cNvPr id="0" name=""/>
        <dsp:cNvSpPr/>
      </dsp:nvSpPr>
      <dsp:spPr>
        <a:xfrm>
          <a:off x="4603060" y="1540982"/>
          <a:ext cx="275143" cy="275175"/>
        </a:xfrm>
        <a:prstGeom prst="ellipse">
          <a:avLst/>
        </a:prstGeom>
        <a:solidFill>
          <a:srgbClr val="004A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EA9BBC-7916-4D80-A205-4EDCD09CB987}">
      <dsp:nvSpPr>
        <dsp:cNvPr id="0" name=""/>
        <dsp:cNvSpPr/>
      </dsp:nvSpPr>
      <dsp:spPr>
        <a:xfrm>
          <a:off x="3287921" y="3608386"/>
          <a:ext cx="379885" cy="379662"/>
        </a:xfrm>
        <a:prstGeom prst="ellipse">
          <a:avLst/>
        </a:prstGeom>
        <a:solidFill>
          <a:srgbClr val="004A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D23F14-CED4-43D7-A96B-F689FA4F90FB}">
      <dsp:nvSpPr>
        <dsp:cNvPr id="0" name=""/>
        <dsp:cNvSpPr/>
      </dsp:nvSpPr>
      <dsp:spPr>
        <a:xfrm>
          <a:off x="2096674" y="423040"/>
          <a:ext cx="275143" cy="275175"/>
        </a:xfrm>
        <a:prstGeom prst="ellipse">
          <a:avLst/>
        </a:prstGeom>
        <a:solidFill>
          <a:srgbClr val="004A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5429C9-54D4-4FB8-8936-F1E73D8B92AC}">
      <dsp:nvSpPr>
        <dsp:cNvPr id="0" name=""/>
        <dsp:cNvSpPr/>
      </dsp:nvSpPr>
      <dsp:spPr>
        <a:xfrm>
          <a:off x="1230207" y="2113665"/>
          <a:ext cx="275143" cy="275175"/>
        </a:xfrm>
        <a:prstGeom prst="ellipse">
          <a:avLst/>
        </a:prstGeom>
        <a:solidFill>
          <a:srgbClr val="004A7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ECB4-1CAE-42E1-87CE-5E7DF84C41E8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948C9-EA35-445A-91E8-8C0ACF5931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762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8596E-58A8-4098-9439-6EFB695388E0}" type="datetimeFigureOut">
              <a:rPr lang="it-IT" smtClean="0"/>
              <a:t>11/12/2019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04524-FD3A-4974-8B14-20E90B513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4901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828191" y="227440"/>
            <a:ext cx="2111881" cy="228600"/>
          </a:xfrm>
        </p:spPr>
        <p:txBody>
          <a:bodyPr/>
          <a:lstStyle>
            <a:lvl1pPr>
              <a:defRPr sz="1200">
                <a:solidFill>
                  <a:srgbClr val="004A7C"/>
                </a:solidFill>
                <a:latin typeface="Dosis Medium" panose="020B0604020202020204" charset="0"/>
              </a:defRPr>
            </a:lvl1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4871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9828191" y="227440"/>
            <a:ext cx="2111881" cy="228600"/>
          </a:xfrm>
        </p:spPr>
        <p:txBody>
          <a:bodyPr/>
          <a:lstStyle>
            <a:lvl1pPr>
              <a:defRPr sz="1200">
                <a:solidFill>
                  <a:srgbClr val="004A7C"/>
                </a:solidFill>
                <a:latin typeface="Dosis Medium" panose="020B0604020202020204" charset="0"/>
              </a:defRPr>
            </a:lvl1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3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2000">
        <p:cut/>
      </p:transition>
    </mc:Choice>
    <mc:Fallback xmlns="">
      <p:transition advClick="0" advTm="12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82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576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138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06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251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36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E075DA-B331-7140-B10F-2432B970A01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67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E075DA-B331-7140-B10F-2432B970A01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lide Number Placeholder 21"/>
          <p:cNvSpPr txBox="1">
            <a:spLocks/>
          </p:cNvSpPr>
          <p:nvPr userDrawn="1"/>
        </p:nvSpPr>
        <p:spPr>
          <a:xfrm>
            <a:off x="9828191" y="227440"/>
            <a:ext cx="2111881" cy="2286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4A7C"/>
                </a:solidFill>
                <a:latin typeface="Dosis Medium" panose="020B060402020202020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E075DA-B331-7140-B10F-2432B970A014}" type="slidenum">
              <a:rPr lang="it-IT" smtClean="0"/>
              <a:pPr algn="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744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9" r:id="rId8"/>
    <p:sldLayoutId id="2147483760" r:id="rId9"/>
    <p:sldLayoutId id="2147483761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advClick="0" advTm="12000"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6098AF5-7EF9-41F1-9EB4-6EC6D6AAA524}"/>
              </a:ext>
            </a:extLst>
          </p:cNvPr>
          <p:cNvSpPr/>
          <p:nvPr/>
        </p:nvSpPr>
        <p:spPr>
          <a:xfrm>
            <a:off x="140305" y="6173186"/>
            <a:ext cx="8360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osis Medium" panose="02010503020202060003" pitchFamily="2" charset="77"/>
              </a:rPr>
              <a:t>LA BLOCKCHAIN PER MIGLIORARE LE RELAZIONI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5584C-F031-E140-84CB-F1CE5E5F5DD4}"/>
              </a:ext>
            </a:extLst>
          </p:cNvPr>
          <p:cNvSpPr/>
          <p:nvPr/>
        </p:nvSpPr>
        <p:spPr>
          <a:xfrm>
            <a:off x="696685" y="1355775"/>
            <a:ext cx="10798629" cy="31700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000" dirty="0">
                <a:solidFill>
                  <a:srgbClr val="C43B55"/>
                </a:solidFill>
                <a:latin typeface="Dosis" panose="02010503020202060003" pitchFamily="2" charset="77"/>
              </a:rPr>
              <a:t>CHI SIAMO</a:t>
            </a:r>
          </a:p>
          <a:p>
            <a:pPr algn="ctr">
              <a:lnSpc>
                <a:spcPts val="6000"/>
              </a:lnSpc>
            </a:pPr>
            <a:r>
              <a:rPr lang="en-US" sz="6000" dirty="0">
                <a:solidFill>
                  <a:srgbClr val="004A7C"/>
                </a:solidFill>
                <a:latin typeface="Dosis" panose="02010503020202060003" pitchFamily="2" charset="77"/>
              </a:rPr>
              <a:t>LA BLOCKCHAIN PER MIGLIORARE LA QUALITA’ DELLA VITA E DEL TEMPO DELLE PERSONE</a:t>
            </a:r>
          </a:p>
        </p:txBody>
      </p:sp>
    </p:spTree>
    <p:extLst>
      <p:ext uri="{BB962C8B-B14F-4D97-AF65-F5344CB8AC3E}">
        <p14:creationId xmlns:p14="http://schemas.microsoft.com/office/powerpoint/2010/main" val="24944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1F1A9E5-619C-4EA6-9389-8114C5FE209A}"/>
              </a:ext>
            </a:extLst>
          </p:cNvPr>
          <p:cNvSpPr/>
          <p:nvPr/>
        </p:nvSpPr>
        <p:spPr>
          <a:xfrm>
            <a:off x="827313" y="45021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43B55"/>
                </a:solidFill>
                <a:latin typeface="Dosis Medium" panose="020B0604020202020204" charset="0"/>
              </a:rPr>
              <a:t>CHI SIAMO</a:t>
            </a:r>
            <a:endParaRPr lang="it-IT" sz="3600" dirty="0">
              <a:solidFill>
                <a:srgbClr val="C43B55"/>
              </a:solidFill>
              <a:latin typeface="Dosis Medium" panose="020B060402020202020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02E0E31-484E-45A0-B26F-A4A4DAB11821}"/>
              </a:ext>
            </a:extLst>
          </p:cNvPr>
          <p:cNvSpPr/>
          <p:nvPr/>
        </p:nvSpPr>
        <p:spPr>
          <a:xfrm>
            <a:off x="140305" y="6173186"/>
            <a:ext cx="8360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osis Medium" panose="02010503020202060003" pitchFamily="2" charset="77"/>
              </a:rPr>
              <a:t>LA BLOCKCHAIN PER MIGLIORARE LE RELAZIONI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3D171B9-0897-41F4-8E2C-BAF5E19AC1F1}"/>
              </a:ext>
            </a:extLst>
          </p:cNvPr>
          <p:cNvSpPr/>
          <p:nvPr/>
        </p:nvSpPr>
        <p:spPr>
          <a:xfrm>
            <a:off x="686577" y="1259255"/>
            <a:ext cx="108188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BITBLOCKS S.r.l. è una </a:t>
            </a:r>
            <a:r>
              <a:rPr lang="it-IT" sz="2800" dirty="0">
                <a:solidFill>
                  <a:srgbClr val="C43B55"/>
                </a:solidFill>
                <a:latin typeface="Dosis Medium" panose="020B0604020202020204" charset="0"/>
              </a:rPr>
              <a:t>startup innovativa</a:t>
            </a: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, costituita nel 2019, con sede a Rovereto (Trento) </a:t>
            </a:r>
            <a:r>
              <a:rPr lang="it-IT" sz="2800" dirty="0">
                <a:solidFill>
                  <a:srgbClr val="C43B55"/>
                </a:solidFill>
                <a:latin typeface="Dosis Medium" panose="020B0604020202020204" charset="0"/>
              </a:rPr>
              <a:t>presso l’incubatore / acceleratore di Trentino Sviluppo S.p.A.</a:t>
            </a:r>
          </a:p>
        </p:txBody>
      </p:sp>
      <p:pic>
        <p:nvPicPr>
          <p:cNvPr id="4" name="Immagine 3" descr="Immagine che contiene recinto, dilegno, edificio, tavolo&#10;&#10;Descrizione generata automaticamente">
            <a:extLst>
              <a:ext uri="{FF2B5EF4-FFF2-40B4-BE49-F238E27FC236}">
                <a16:creationId xmlns:a16="http://schemas.microsoft.com/office/drawing/2014/main" id="{FAC3B421-824E-41BE-A35A-8411AC0BD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43" y="2558370"/>
            <a:ext cx="4049679" cy="30403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D19F382-ED25-4691-A39D-92502E9FF0C9}"/>
              </a:ext>
            </a:extLst>
          </p:cNvPr>
          <p:cNvSpPr/>
          <p:nvPr/>
        </p:nvSpPr>
        <p:spPr>
          <a:xfrm>
            <a:off x="686577" y="2878228"/>
            <a:ext cx="641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La </a:t>
            </a:r>
            <a:r>
              <a:rPr lang="it-IT" sz="2800" dirty="0">
                <a:solidFill>
                  <a:srgbClr val="C43B55"/>
                </a:solidFill>
                <a:latin typeface="Dosis Medium" panose="020B0604020202020204" charset="0"/>
              </a:rPr>
              <a:t>nostra mission </a:t>
            </a: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è quella di migliorare la qualità della vita e del tempo a disposizione delle persone, ponendo </a:t>
            </a:r>
            <a:r>
              <a:rPr lang="it-IT" sz="2800" dirty="0">
                <a:solidFill>
                  <a:srgbClr val="C43B55"/>
                </a:solidFill>
                <a:latin typeface="Dosis Medium" panose="020B0604020202020204" charset="0"/>
              </a:rPr>
              <a:t>al centro le relazioni economiche e sociali</a:t>
            </a: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. La tecnologia blockchain ne diventa strumento e non un fine.</a:t>
            </a:r>
          </a:p>
        </p:txBody>
      </p:sp>
    </p:spTree>
    <p:extLst>
      <p:ext uri="{BB962C8B-B14F-4D97-AF65-F5344CB8AC3E}">
        <p14:creationId xmlns:p14="http://schemas.microsoft.com/office/powerpoint/2010/main" val="2401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1F1A9E5-619C-4EA6-9389-8114C5FE209A}"/>
              </a:ext>
            </a:extLst>
          </p:cNvPr>
          <p:cNvSpPr/>
          <p:nvPr/>
        </p:nvSpPr>
        <p:spPr>
          <a:xfrm>
            <a:off x="827313" y="45021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43B55"/>
                </a:solidFill>
                <a:latin typeface="Dosis Medium" panose="020B0604020202020204" charset="0"/>
              </a:rPr>
              <a:t>CHI SIAMO: IL NOSTRO APPROCCIO</a:t>
            </a:r>
            <a:endParaRPr lang="it-IT" sz="3600" dirty="0">
              <a:solidFill>
                <a:srgbClr val="C43B55"/>
              </a:solidFill>
              <a:latin typeface="Dosis Medium" panose="020B060402020202020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02E0E31-484E-45A0-B26F-A4A4DAB11821}"/>
              </a:ext>
            </a:extLst>
          </p:cNvPr>
          <p:cNvSpPr/>
          <p:nvPr/>
        </p:nvSpPr>
        <p:spPr>
          <a:xfrm>
            <a:off x="140305" y="6173186"/>
            <a:ext cx="8360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osis Medium" panose="02010503020202060003" pitchFamily="2" charset="77"/>
              </a:rPr>
              <a:t>LA BLOCKCHAIN PER MIGLIORARE LE RELAZIONI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3D171B9-0897-41F4-8E2C-BAF5E19AC1F1}"/>
              </a:ext>
            </a:extLst>
          </p:cNvPr>
          <p:cNvSpPr/>
          <p:nvPr/>
        </p:nvSpPr>
        <p:spPr>
          <a:xfrm>
            <a:off x="686577" y="4468625"/>
            <a:ext cx="108188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 Il nostro approccio nello sviluppare i progetti può essere così sintetizzato: «</a:t>
            </a:r>
            <a:r>
              <a:rPr lang="it-IT" sz="2800" i="1" dirty="0">
                <a:solidFill>
                  <a:srgbClr val="004A7C"/>
                </a:solidFill>
                <a:latin typeface="Dosis Medium" panose="020B0604020202020204" charset="0"/>
              </a:rPr>
              <a:t>Penso che si debba prendere il proprio lavoro molto seriamente, senza prendere seriamente se stessi. Questa è la combinazione migliore</a:t>
            </a: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»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86A9B29-7C27-4B9E-8769-4948B2354DF6}"/>
              </a:ext>
            </a:extLst>
          </p:cNvPr>
          <p:cNvSpPr/>
          <p:nvPr/>
        </p:nvSpPr>
        <p:spPr>
          <a:xfrm>
            <a:off x="686578" y="1259255"/>
            <a:ext cx="813469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it-IT" sz="2800" dirty="0">
                <a:solidFill>
                  <a:srgbClr val="C43B55"/>
                </a:solidFill>
                <a:latin typeface="Dosis Medium" panose="02010503020202060003" pitchFamily="2" charset="77"/>
              </a:rPr>
              <a:t>Insieme alla Fondazione Felice Chirò</a:t>
            </a:r>
            <a:r>
              <a:rPr lang="it-IT" sz="2800" dirty="0">
                <a:solidFill>
                  <a:srgbClr val="004A7C"/>
                </a:solidFill>
                <a:latin typeface="Dosis Medium" panose="02010503020202060003" pitchFamily="2" charset="77"/>
              </a:rPr>
              <a:t> abbiamo realizzato la prima blockchain italiana applicata alla filiera della produzione del pomodoro pelato.</a:t>
            </a:r>
          </a:p>
          <a:p>
            <a:pPr>
              <a:buClr>
                <a:schemeClr val="bg1">
                  <a:lumMod val="50000"/>
                </a:schemeClr>
              </a:buClr>
            </a:pPr>
            <a:endParaRPr lang="it-IT" sz="2000" dirty="0">
              <a:solidFill>
                <a:srgbClr val="004A7C"/>
              </a:solidFill>
              <a:latin typeface="Dosis Medium" panose="02010503020202060003" pitchFamily="2" charset="77"/>
            </a:endParaRP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In ogni progetto, </a:t>
            </a:r>
            <a:r>
              <a:rPr lang="it-IT" sz="2800" dirty="0">
                <a:solidFill>
                  <a:srgbClr val="C43B55"/>
                </a:solidFill>
                <a:latin typeface="Dosis Medium" panose="020B0604020202020204" charset="0"/>
              </a:rPr>
              <a:t>BITBLOCKS S.r.l. e Fondazione Felice </a:t>
            </a:r>
            <a:r>
              <a:rPr lang="it-IT" sz="2800" dirty="0" err="1">
                <a:solidFill>
                  <a:srgbClr val="C43B55"/>
                </a:solidFill>
                <a:latin typeface="Dosis Medium" panose="020B0604020202020204" charset="0"/>
              </a:rPr>
              <a:t>Chirò</a:t>
            </a:r>
            <a:r>
              <a:rPr lang="it-IT" sz="2800" dirty="0">
                <a:solidFill>
                  <a:srgbClr val="C43B55"/>
                </a:solidFill>
                <a:latin typeface="Dosis Medium" panose="020B0604020202020204" charset="0"/>
              </a:rPr>
              <a:t> </a:t>
            </a: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vogliono dimostrare di essere autentici, responsabili e coraggiosi nel cercare di realizzare un futuro migliore.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FACEE8D-F98A-420A-9A7E-8E85BD5C0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08055"/>
            <a:ext cx="2150613" cy="871406"/>
          </a:xfrm>
          <a:prstGeom prst="rect">
            <a:avLst/>
          </a:prstGeom>
        </p:spPr>
      </p:pic>
      <p:pic>
        <p:nvPicPr>
          <p:cNvPr id="4" name="Immagine 3" descr="Immagine che contiene disegnando, orologio, luce, segnale&#10;&#10;Descrizione generata automaticamente">
            <a:extLst>
              <a:ext uri="{FF2B5EF4-FFF2-40B4-BE49-F238E27FC236}">
                <a16:creationId xmlns:a16="http://schemas.microsoft.com/office/drawing/2014/main" id="{5F9E238F-C67D-4746-9692-BE30EFAFC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9" y="2238036"/>
            <a:ext cx="1637253" cy="370019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2EA8BC51-28BC-4DE5-817B-4CC780DB73E9}"/>
              </a:ext>
            </a:extLst>
          </p:cNvPr>
          <p:cNvSpPr/>
          <p:nvPr/>
        </p:nvSpPr>
        <p:spPr>
          <a:xfrm>
            <a:off x="8946776" y="1814398"/>
            <a:ext cx="2548537" cy="1936376"/>
          </a:xfrm>
          <a:prstGeom prst="ellipse">
            <a:avLst/>
          </a:prstGeom>
          <a:noFill/>
          <a:ln w="38100">
            <a:solidFill>
              <a:srgbClr val="C43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5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1F1A9E5-619C-4EA6-9389-8114C5FE209A}"/>
              </a:ext>
            </a:extLst>
          </p:cNvPr>
          <p:cNvSpPr/>
          <p:nvPr/>
        </p:nvSpPr>
        <p:spPr>
          <a:xfrm>
            <a:off x="827313" y="450216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43B55"/>
                </a:solidFill>
                <a:latin typeface="Dosis Medium" panose="020B0604020202020204" charset="0"/>
              </a:rPr>
              <a:t>I 4 AMBITI DI APPLICAZIONE DELLA NOSTRA BLOCKCHAIN</a:t>
            </a:r>
            <a:endParaRPr lang="it-IT" sz="3600" dirty="0">
              <a:solidFill>
                <a:srgbClr val="C43B55"/>
              </a:solidFill>
              <a:latin typeface="Dosis Medium" panose="020B060402020202020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C7E830-BE06-4D36-8155-60BA73F44233}"/>
              </a:ext>
            </a:extLst>
          </p:cNvPr>
          <p:cNvSpPr/>
          <p:nvPr/>
        </p:nvSpPr>
        <p:spPr>
          <a:xfrm>
            <a:off x="827313" y="1415143"/>
            <a:ext cx="10818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La </a:t>
            </a:r>
            <a:r>
              <a:rPr lang="it-IT" sz="2800" dirty="0">
                <a:solidFill>
                  <a:srgbClr val="C43B55"/>
                </a:solidFill>
                <a:latin typeface="Dosis Medium" panose="020B0604020202020204" charset="0"/>
              </a:rPr>
              <a:t>nostra</a:t>
            </a: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 </a:t>
            </a:r>
            <a:r>
              <a:rPr lang="it-IT" sz="2800" dirty="0">
                <a:solidFill>
                  <a:srgbClr val="C43B55"/>
                </a:solidFill>
                <a:latin typeface="Dosis Medium" panose="020B0604020202020204" charset="0"/>
              </a:rPr>
              <a:t>tecnologia blockchain </a:t>
            </a:r>
            <a:r>
              <a:rPr lang="it-IT" sz="2800" dirty="0">
                <a:solidFill>
                  <a:srgbClr val="004A7C"/>
                </a:solidFill>
                <a:latin typeface="Dosis Medium" panose="020B0604020202020204" charset="0"/>
              </a:rPr>
              <a:t>viene applicata ai seguenti ambiti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02E0E31-484E-45A0-B26F-A4A4DAB11821}"/>
              </a:ext>
            </a:extLst>
          </p:cNvPr>
          <p:cNvSpPr/>
          <p:nvPr/>
        </p:nvSpPr>
        <p:spPr>
          <a:xfrm>
            <a:off x="140305" y="6173186"/>
            <a:ext cx="8360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osis Medium" panose="02010503020202060003" pitchFamily="2" charset="77"/>
              </a:rPr>
              <a:t>LA BLOCKCHAIN PER MIGLIORARE LE RELAZIONI 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38A1B997-FF1C-482E-A259-4D17B5CAD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424349"/>
              </p:ext>
            </p:extLst>
          </p:nvPr>
        </p:nvGraphicFramePr>
        <p:xfrm>
          <a:off x="183849" y="2296889"/>
          <a:ext cx="11799766" cy="323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8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075DA-B331-7140-B10F-2432B970A014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936172" y="341359"/>
            <a:ext cx="10330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43B55"/>
                </a:solidFill>
                <a:latin typeface="Dosis Medium" panose="020B0604020202020204" charset="0"/>
              </a:rPr>
              <a:t>COSA RENDE UNICA LA BLOCKCHAIN DI BITBLOCKS</a:t>
            </a:r>
            <a:endParaRPr lang="it-IT" sz="3600" dirty="0">
              <a:solidFill>
                <a:srgbClr val="C43B55"/>
              </a:solidFill>
              <a:latin typeface="Dosis Medium" panose="020B0604020202020204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E1286B9-E9D8-422B-A722-DA5111DD6D72}"/>
              </a:ext>
            </a:extLst>
          </p:cNvPr>
          <p:cNvSpPr/>
          <p:nvPr/>
        </p:nvSpPr>
        <p:spPr>
          <a:xfrm>
            <a:off x="140305" y="6173186"/>
            <a:ext cx="8360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osis Medium" panose="02010503020202060003" pitchFamily="2" charset="77"/>
              </a:rPr>
              <a:t>LA BLOCKCHAIN PER MIGLIORARE LE RELAZIONI 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E38EE52-668E-421E-8858-5AB3B042C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130880"/>
              </p:ext>
            </p:extLst>
          </p:nvPr>
        </p:nvGraphicFramePr>
        <p:xfrm>
          <a:off x="140305" y="1120782"/>
          <a:ext cx="5848119" cy="398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DD92DB85-71B3-43CA-9CB7-650141F1A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874632"/>
              </p:ext>
            </p:extLst>
          </p:nvPr>
        </p:nvGraphicFramePr>
        <p:xfrm>
          <a:off x="5719484" y="1812114"/>
          <a:ext cx="5848119" cy="398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109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3264</TotalTime>
  <Words>283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Dosis</vt:lpstr>
      <vt:lpstr>Calibri</vt:lpstr>
      <vt:lpstr>Century Gothic</vt:lpstr>
      <vt:lpstr>Dosis Medium</vt:lpstr>
      <vt:lpstr>Garamond</vt:lpstr>
      <vt:lpstr>Sapone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Mobrici</dc:creator>
  <cp:lastModifiedBy>Federico Mobrici</cp:lastModifiedBy>
  <cp:revision>321</cp:revision>
  <dcterms:created xsi:type="dcterms:W3CDTF">2018-11-05T22:19:17Z</dcterms:created>
  <dcterms:modified xsi:type="dcterms:W3CDTF">2019-12-11T13:35:37Z</dcterms:modified>
</cp:coreProperties>
</file>