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75" r:id="rId2"/>
    <p:sldId id="279" r:id="rId3"/>
    <p:sldId id="277" r:id="rId4"/>
    <p:sldId id="281" r:id="rId5"/>
    <p:sldId id="256" r:id="rId6"/>
    <p:sldId id="257" r:id="rId7"/>
    <p:sldId id="258" r:id="rId8"/>
    <p:sldId id="259" r:id="rId9"/>
    <p:sldId id="28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9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013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2434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249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279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029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441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1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55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39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71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5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60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08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15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91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E266D-891F-4841-A8B3-18FDEDF2A37A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0A33D87-8571-422D-92BE-9034F6FA7E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63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L’organizzazione Aziendale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792233"/>
          </a:xfrm>
        </p:spPr>
        <p:txBody>
          <a:bodyPr>
            <a:normAutofit/>
          </a:bodyPr>
          <a:lstStyle/>
          <a:p>
            <a:r>
              <a:rPr lang="it-IT" sz="2000" dirty="0"/>
              <a:t>Un  passo verso il cambiamento costruttivo</a:t>
            </a:r>
          </a:p>
          <a:p>
            <a:endParaRPr lang="it-IT" sz="2000" dirty="0"/>
          </a:p>
          <a:p>
            <a:r>
              <a:rPr lang="it-IT" sz="2000" dirty="0"/>
              <a:t>											     EXPANDERE PUGLIA – CDO</a:t>
            </a:r>
          </a:p>
          <a:p>
            <a:pPr algn="ctr"/>
            <a:r>
              <a:rPr lang="it-IT" sz="2000" dirty="0"/>
              <a:t>											     Massimiliano Napoleone</a:t>
            </a:r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87839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1515" y="624110"/>
            <a:ext cx="9943098" cy="1280890"/>
          </a:xfrm>
        </p:spPr>
        <p:txBody>
          <a:bodyPr>
            <a:normAutofit/>
          </a:bodyPr>
          <a:lstStyle/>
          <a:p>
            <a:r>
              <a:rPr lang="it-IT" sz="2400" dirty="0"/>
              <a:t>Modelli Organizzativi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0837" y="1674055"/>
            <a:ext cx="10083775" cy="4768948"/>
          </a:xfrm>
        </p:spPr>
        <p:txBody>
          <a:bodyPr>
            <a:noAutofit/>
          </a:bodyPr>
          <a:lstStyle/>
          <a:p>
            <a:r>
              <a:rPr lang="it-IT" sz="2000" dirty="0"/>
              <a:t>Cosa è un Organizzazione?</a:t>
            </a:r>
          </a:p>
          <a:p>
            <a:pPr marL="0" indent="0">
              <a:buNone/>
            </a:pPr>
            <a:r>
              <a:rPr lang="it-IT" sz="2000" dirty="0"/>
              <a:t>E’ il coordinamento delle attività svolte da più persone, finalizzato al raggiungimento di uno specifico obiettivo</a:t>
            </a:r>
          </a:p>
          <a:p>
            <a:r>
              <a:rPr lang="it-IT" sz="2000" dirty="0"/>
              <a:t>è un </a:t>
            </a:r>
            <a:r>
              <a:rPr lang="it-IT" sz="2000" dirty="0" err="1"/>
              <a:t>Tool</a:t>
            </a:r>
            <a:r>
              <a:rPr lang="it-IT" sz="2000" dirty="0"/>
              <a:t> - (strumento)</a:t>
            </a:r>
          </a:p>
          <a:p>
            <a:pPr marL="0" indent="0">
              <a:buNone/>
            </a:pPr>
            <a:r>
              <a:rPr lang="it-IT" sz="2000" dirty="0"/>
              <a:t>Organizzazione = Azienda</a:t>
            </a:r>
          </a:p>
          <a:p>
            <a:pPr marL="0" indent="0">
              <a:buNone/>
            </a:pPr>
            <a:r>
              <a:rPr lang="it-IT" sz="2000" dirty="0"/>
              <a:t>Materia che studia i possibili modelli da applicare per la miglior suddivisione</a:t>
            </a:r>
          </a:p>
          <a:p>
            <a:pPr marL="0" indent="0">
              <a:buNone/>
            </a:pPr>
            <a:r>
              <a:rPr lang="it-IT" sz="2000" dirty="0"/>
              <a:t>del lavoro in base agli obiettivi che si intende raggiungere</a:t>
            </a:r>
          </a:p>
          <a:p>
            <a:pPr marL="0" indent="0">
              <a:buNone/>
            </a:pPr>
            <a:r>
              <a:rPr lang="it-IT" sz="2000" dirty="0"/>
              <a:t>Vale a dire, </a:t>
            </a:r>
          </a:p>
          <a:p>
            <a:pPr marL="0" indent="0">
              <a:buNone/>
            </a:pPr>
            <a:r>
              <a:rPr lang="it-IT" sz="2000" dirty="0"/>
              <a:t>si occupa della definizione dei modelli via via più idonei a facilitare il raggiungimento degli obiettivi prefissati</a:t>
            </a:r>
          </a:p>
        </p:txBody>
      </p:sp>
    </p:spTree>
    <p:extLst>
      <p:ext uri="{BB962C8B-B14F-4D97-AF65-F5344CB8AC3E}">
        <p14:creationId xmlns:p14="http://schemas.microsoft.com/office/powerpoint/2010/main" val="245894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560047"/>
          </a:xfrm>
        </p:spPr>
        <p:txBody>
          <a:bodyPr>
            <a:normAutofit/>
          </a:bodyPr>
          <a:lstStyle/>
          <a:p>
            <a:r>
              <a:rPr lang="it-IT" sz="2000" dirty="0"/>
              <a:t>  Qualche definizione…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74055" y="1252025"/>
            <a:ext cx="10002130" cy="54301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500" dirty="0"/>
              <a:t> </a:t>
            </a:r>
          </a:p>
          <a:p>
            <a:pPr marL="0" indent="0" algn="just">
              <a:buNone/>
            </a:pPr>
            <a:r>
              <a:rPr lang="it-IT" sz="2200" dirty="0"/>
              <a:t>Progettazione Organizzativa: </a:t>
            </a:r>
          </a:p>
          <a:p>
            <a:pPr marL="0" indent="0" algn="just">
              <a:buNone/>
            </a:pPr>
            <a:r>
              <a:rPr lang="it-IT" sz="2000" dirty="0"/>
              <a:t>processo di configurazione delle strutture e delle relazioni, dei processi, del sistema premiante, della formazione delle persone finalizzato a creare una organizzazione in grado di implementare la strategia di business, raggiungendone gli obiettivi</a:t>
            </a:r>
            <a:r>
              <a:rPr lang="it-IT" sz="2200" dirty="0"/>
              <a:t>;</a:t>
            </a:r>
          </a:p>
          <a:p>
            <a:pPr marL="0" indent="0" algn="just">
              <a:buNone/>
            </a:pPr>
            <a:r>
              <a:rPr lang="it-IT" sz="2200" dirty="0"/>
              <a:t>Struttura Organizzativa: </a:t>
            </a:r>
          </a:p>
          <a:p>
            <a:pPr marL="0" indent="0" algn="just">
              <a:buNone/>
            </a:pPr>
            <a:r>
              <a:rPr lang="it-IT" sz="2000" dirty="0"/>
              <a:t>definisce il modo in cui il lavoro viene diviso e coordinato, per cui è la composizione formale di attività e individui di cui è fatta l’azienda in base allo scopo e in base agli obiettivi che si prefigge (es. Acquisti, Vendite, ecc..)</a:t>
            </a:r>
            <a:r>
              <a:rPr lang="it-IT" sz="2200" dirty="0"/>
              <a:t>;</a:t>
            </a:r>
          </a:p>
          <a:p>
            <a:pPr marL="0" indent="0" algn="just">
              <a:buNone/>
            </a:pPr>
            <a:r>
              <a:rPr lang="it-IT" sz="2200" dirty="0"/>
              <a:t>Processo Organizzativo: </a:t>
            </a:r>
          </a:p>
          <a:p>
            <a:pPr marL="0" indent="0" algn="just">
              <a:buNone/>
            </a:pPr>
            <a:r>
              <a:rPr lang="it-IT" sz="2000" dirty="0"/>
              <a:t>sequenza di attività che partendo da input ben identificati producono precisi output, riconoscibili e aventi valore per qualcuno (cliente del processo);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788906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1579" y="624111"/>
            <a:ext cx="9603275" cy="5804824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sz="2000" dirty="0"/>
              <a:t>Organigramma : è lo strumento che da la rappresentazione grafica del</a:t>
            </a:r>
          </a:p>
          <a:p>
            <a:pPr marL="0" indent="0">
              <a:buNone/>
            </a:pPr>
            <a:r>
              <a:rPr lang="it-IT" sz="2000" dirty="0"/>
              <a:t>modello organizzativo che l’ azienda ha scelto per strutturare le proprie attività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sz="2000" dirty="0"/>
              <a:t>Direzione Generale</a:t>
            </a:r>
          </a:p>
          <a:p>
            <a:r>
              <a:rPr lang="it-IT" sz="2000" dirty="0"/>
              <a:t>Produzione R&amp;D Logistica</a:t>
            </a:r>
          </a:p>
          <a:p>
            <a:r>
              <a:rPr lang="it-IT" sz="2000" dirty="0"/>
              <a:t>Amministrazione &amp; Controllo di Gestione</a:t>
            </a:r>
          </a:p>
          <a:p>
            <a:r>
              <a:rPr lang="it-IT" sz="2000" dirty="0"/>
              <a:t>HR (Risorse Umane)</a:t>
            </a:r>
          </a:p>
          <a:p>
            <a:r>
              <a:rPr lang="it-IT" sz="2000" dirty="0"/>
              <a:t>Marketing</a:t>
            </a:r>
          </a:p>
          <a:p>
            <a:r>
              <a:rPr lang="it-IT" sz="2000" dirty="0"/>
              <a:t>Vendite</a:t>
            </a:r>
          </a:p>
          <a:p>
            <a:r>
              <a:rPr lang="it-IT" sz="2000" dirty="0"/>
              <a:t>Acquisti</a:t>
            </a:r>
          </a:p>
          <a:p>
            <a:r>
              <a:rPr lang="it-IT" sz="2000" dirty="0"/>
              <a:t>…ecc.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481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Modelli organizzativi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/>
              <a:t>Funzionale</a:t>
            </a:r>
          </a:p>
          <a:p>
            <a:r>
              <a:rPr lang="it-IT" sz="2800" b="1" dirty="0"/>
              <a:t>Divisionale</a:t>
            </a:r>
          </a:p>
          <a:p>
            <a:r>
              <a:rPr lang="it-IT" sz="2800" b="1" dirty="0"/>
              <a:t>Per progetto</a:t>
            </a:r>
          </a:p>
          <a:p>
            <a:r>
              <a:rPr lang="it-IT" sz="2800" b="1" dirty="0"/>
              <a:t>A matrice</a:t>
            </a:r>
          </a:p>
          <a:p>
            <a:r>
              <a:rPr lang="it-IT" sz="2800" b="1" dirty="0"/>
              <a:t>..e l’orientamento all’organizzazione per processi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3956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89649" y="624110"/>
            <a:ext cx="9914964" cy="1280890"/>
          </a:xfrm>
        </p:spPr>
        <p:txBody>
          <a:bodyPr>
            <a:normAutofit/>
          </a:bodyPr>
          <a:lstStyle/>
          <a:p>
            <a:r>
              <a:rPr lang="it-IT" sz="2000" b="1" dirty="0"/>
              <a:t>Struttura funzionale</a:t>
            </a:r>
            <a:br>
              <a:rPr lang="it-IT" sz="2000" b="1" dirty="0"/>
            </a:br>
            <a:r>
              <a:rPr lang="it-IT" sz="2000" b="1" dirty="0"/>
              <a:t>(ORIENTAMENTO EFFICIENZA)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44393" y="1533377"/>
            <a:ext cx="9931791" cy="4994032"/>
          </a:xfrm>
        </p:spPr>
        <p:txBody>
          <a:bodyPr>
            <a:normAutofit fontScale="92500" lnSpcReduction="20000"/>
          </a:bodyPr>
          <a:lstStyle/>
          <a:p>
            <a:r>
              <a:rPr lang="it-IT" sz="2200" dirty="0"/>
              <a:t>Raggruppamento attività per contenuto omogeneo  forte verticalizzazione</a:t>
            </a:r>
          </a:p>
          <a:p>
            <a:pPr marL="0" indent="0">
              <a:buNone/>
            </a:pPr>
            <a:r>
              <a:rPr lang="it-IT" sz="2200" dirty="0"/>
              <a:t>Integrazione inter-funzionale in capo al responsabile di funzione; Enfasi su specializzazione</a:t>
            </a:r>
          </a:p>
          <a:p>
            <a:pPr marL="0" indent="0">
              <a:buNone/>
            </a:pPr>
            <a:r>
              <a:rPr lang="it-IT" sz="2200" dirty="0"/>
              <a:t>Adatta se: ambiente stabile  ciclo di vita prodotti lungo  bassa innovazione; </a:t>
            </a:r>
          </a:p>
          <a:p>
            <a:pPr marL="0" indent="0">
              <a:buNone/>
            </a:pPr>
            <a:r>
              <a:rPr lang="it-IT" sz="2200" dirty="0"/>
              <a:t>+ -</a:t>
            </a:r>
          </a:p>
          <a:p>
            <a:pPr marL="0" indent="0">
              <a:buNone/>
            </a:pPr>
            <a:r>
              <a:rPr lang="it-IT" sz="2200" dirty="0"/>
              <a:t>•Economie di scala (efficienza)</a:t>
            </a:r>
          </a:p>
          <a:p>
            <a:pPr marL="0" indent="0">
              <a:buNone/>
            </a:pPr>
            <a:r>
              <a:rPr lang="it-IT" sz="2200" dirty="0"/>
              <a:t>•Forte specializzazione</a:t>
            </a:r>
          </a:p>
          <a:p>
            <a:pPr marL="0" indent="0">
              <a:buNone/>
            </a:pPr>
            <a:r>
              <a:rPr lang="it-IT" sz="2200" dirty="0"/>
              <a:t>•Controllo centralizzato</a:t>
            </a:r>
          </a:p>
          <a:p>
            <a:pPr marL="0" indent="0">
              <a:buNone/>
            </a:pPr>
            <a:r>
              <a:rPr lang="it-IT" sz="2200" dirty="0"/>
              <a:t>•Lenta reattività al cambiamento</a:t>
            </a:r>
          </a:p>
          <a:p>
            <a:pPr marL="0" indent="0">
              <a:buNone/>
            </a:pPr>
            <a:r>
              <a:rPr lang="it-IT" sz="2200" dirty="0"/>
              <a:t>•Visibilità obiettivi parziale (verticale)</a:t>
            </a:r>
          </a:p>
          <a:p>
            <a:pPr marL="0" indent="0">
              <a:buNone/>
            </a:pPr>
            <a:r>
              <a:rPr lang="it-IT" sz="2200" dirty="0"/>
              <a:t>•Difficile coordinamento inter-funzionale</a:t>
            </a:r>
          </a:p>
          <a:p>
            <a:pPr marL="0" indent="0">
              <a:buNone/>
            </a:pPr>
            <a:r>
              <a:rPr lang="it-IT" sz="2200" dirty="0"/>
              <a:t>•Controllo centralizzato (rigidità)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030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59989" y="624110"/>
            <a:ext cx="9844624" cy="1280890"/>
          </a:xfrm>
        </p:spPr>
        <p:txBody>
          <a:bodyPr>
            <a:noAutofit/>
          </a:bodyPr>
          <a:lstStyle/>
          <a:p>
            <a:r>
              <a:rPr lang="it-IT" sz="1800" b="1" dirty="0"/>
              <a:t>Struttura Divisionale, Elementi base di Organizzazione:</a:t>
            </a:r>
            <a:br>
              <a:rPr lang="it-IT" sz="1800" b="1" dirty="0"/>
            </a:br>
            <a:r>
              <a:rPr lang="it-IT" sz="2000" b="1" dirty="0"/>
              <a:t>(ORIENTAMENTO EFFICACIA)</a:t>
            </a:r>
            <a:br>
              <a:rPr lang="it-IT" sz="1800" b="1" dirty="0"/>
            </a:b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1579" y="1505243"/>
            <a:ext cx="10238673" cy="5050301"/>
          </a:xfrm>
        </p:spPr>
        <p:txBody>
          <a:bodyPr>
            <a:normAutofit/>
          </a:bodyPr>
          <a:lstStyle/>
          <a:p>
            <a:r>
              <a:rPr lang="it-IT" sz="2000" dirty="0"/>
              <a:t>Ripartizione responsabilità per tipo prodotto /mercato /tecnologia/geografia</a:t>
            </a:r>
          </a:p>
          <a:p>
            <a:r>
              <a:rPr lang="it-IT" sz="2000" dirty="0"/>
              <a:t>Azienda divisa in parti autonome</a:t>
            </a:r>
          </a:p>
          <a:p>
            <a:r>
              <a:rPr lang="it-IT" sz="2000" dirty="0"/>
              <a:t>Definizione di alcune funzioni trasversali comuni o di controllo della direzione generale</a:t>
            </a:r>
          </a:p>
          <a:p>
            <a:pPr marL="0" indent="0">
              <a:buNone/>
            </a:pPr>
            <a:r>
              <a:rPr lang="it-IT" sz="2000" dirty="0"/>
              <a:t>Adatta se: ambiente instabile  ciclo di vita prodotti breve  alta eterogeneità + -</a:t>
            </a:r>
          </a:p>
          <a:p>
            <a:pPr marL="0" indent="0">
              <a:buNone/>
            </a:pPr>
            <a:r>
              <a:rPr lang="it-IT" sz="2000" dirty="0"/>
              <a:t> •Velocità di risposta al cambiamento</a:t>
            </a:r>
          </a:p>
          <a:p>
            <a:pPr marL="0" indent="0">
              <a:buNone/>
            </a:pPr>
            <a:r>
              <a:rPr lang="it-IT" sz="2000" dirty="0"/>
              <a:t> • Decentralizzazione di responsabilità</a:t>
            </a:r>
          </a:p>
          <a:p>
            <a:pPr marL="0" indent="0">
              <a:buNone/>
            </a:pPr>
            <a:r>
              <a:rPr lang="it-IT" sz="2000" dirty="0"/>
              <a:t> • Genera alto coordinamento tra funzioni della divisione</a:t>
            </a:r>
          </a:p>
          <a:p>
            <a:pPr marL="0" indent="0">
              <a:buNone/>
            </a:pPr>
            <a:r>
              <a:rPr lang="it-IT" sz="2000" dirty="0"/>
              <a:t> • Duplicazione di funzioni</a:t>
            </a:r>
          </a:p>
          <a:p>
            <a:pPr marL="0" indent="0">
              <a:buNone/>
            </a:pPr>
            <a:r>
              <a:rPr lang="it-IT" sz="2000" dirty="0"/>
              <a:t> • Non facilita la specializzazione</a:t>
            </a:r>
          </a:p>
          <a:p>
            <a:pPr marL="0" indent="0">
              <a:buNone/>
            </a:pPr>
            <a:r>
              <a:rPr lang="it-IT" sz="2000" dirty="0"/>
              <a:t> • Difficile interazione e standardizzazione attraverso le linee prodotto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48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7785" y="624110"/>
            <a:ext cx="9886827" cy="1280890"/>
          </a:xfrm>
        </p:spPr>
        <p:txBody>
          <a:bodyPr>
            <a:normAutofit/>
          </a:bodyPr>
          <a:lstStyle/>
          <a:p>
            <a:r>
              <a:rPr lang="it-IT" sz="2000" b="1" dirty="0"/>
              <a:t>Struttura per Progetti, Elementi base di Organizzazione:</a:t>
            </a:r>
            <a:br>
              <a:rPr lang="it-IT" sz="2000" b="1" dirty="0"/>
            </a:br>
            <a:r>
              <a:rPr lang="it-IT" sz="2000" b="1" dirty="0"/>
              <a:t>(si sovrappone alle precedenti</a:t>
            </a:r>
            <a:r>
              <a:rPr lang="it-IT" sz="2800" b="1" dirty="0"/>
              <a:t>)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1579" y="1434905"/>
            <a:ext cx="10053033" cy="5078437"/>
          </a:xfrm>
        </p:spPr>
        <p:txBody>
          <a:bodyPr>
            <a:noAutofit/>
          </a:bodyPr>
          <a:lstStyle/>
          <a:p>
            <a:r>
              <a:rPr lang="it-IT" dirty="0" err="1"/>
              <a:t>Attivatà</a:t>
            </a:r>
            <a:r>
              <a:rPr lang="it-IT" dirty="0"/>
              <a:t> a tempo per produrre obiettivi specifici e rilevanti entro un certo tempo</a:t>
            </a:r>
          </a:p>
          <a:p>
            <a:pPr marL="0" indent="0">
              <a:buNone/>
            </a:pPr>
            <a:r>
              <a:rPr lang="it-IT" dirty="0"/>
              <a:t>Attiva le risorse dalle strutture stabili dell’ organizzazione in base alle competenze</a:t>
            </a:r>
          </a:p>
          <a:p>
            <a:pPr marL="0" indent="0">
              <a:buNone/>
            </a:pPr>
            <a:r>
              <a:rPr lang="it-IT" dirty="0"/>
              <a:t>necessarie al raggiungimento del’ obiettivo  nomina responsabile (Project Manager);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Adatta per gestire situazioni complesse in termini di strategicità e di interdisciplinarietà a carattere temporaneo:</a:t>
            </a:r>
          </a:p>
          <a:p>
            <a:pPr marL="0" indent="0">
              <a:buNone/>
            </a:pPr>
            <a:r>
              <a:rPr lang="it-IT" dirty="0"/>
              <a:t>•</a:t>
            </a:r>
            <a:r>
              <a:rPr lang="it-IT" sz="2000" dirty="0"/>
              <a:t>Velocità di risposta al cambiamento</a:t>
            </a:r>
          </a:p>
          <a:p>
            <a:pPr marL="0" indent="0">
              <a:buNone/>
            </a:pPr>
            <a:r>
              <a:rPr lang="it-IT" sz="2000" dirty="0"/>
              <a:t>• Favorisce la formazione manageriale (PM)</a:t>
            </a:r>
          </a:p>
          <a:p>
            <a:pPr marL="0" indent="0">
              <a:buNone/>
            </a:pPr>
            <a:r>
              <a:rPr lang="it-IT" sz="2000" dirty="0"/>
              <a:t>• Favorisce il coordinamento tra funzioni o divisioni</a:t>
            </a:r>
          </a:p>
          <a:p>
            <a:pPr marL="0" indent="0">
              <a:buNone/>
            </a:pPr>
            <a:r>
              <a:rPr lang="it-IT" sz="2000" dirty="0"/>
              <a:t>• Duplicazione temporanea di </a:t>
            </a:r>
            <a:r>
              <a:rPr lang="it-IT" sz="2000" dirty="0" err="1"/>
              <a:t>Leaders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• Reinserimento di risorse a fine progetto</a:t>
            </a:r>
          </a:p>
          <a:p>
            <a:pPr marL="0" indent="0">
              <a:buNone/>
            </a:pPr>
            <a:r>
              <a:rPr lang="it-IT" sz="2000" dirty="0"/>
              <a:t>• Richiede attenzione - sistema premiante</a:t>
            </a:r>
          </a:p>
        </p:txBody>
      </p:sp>
    </p:spTree>
    <p:extLst>
      <p:ext uri="{BB962C8B-B14F-4D97-AF65-F5344CB8AC3E}">
        <p14:creationId xmlns:p14="http://schemas.microsoft.com/office/powerpoint/2010/main" val="309615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59989" y="624110"/>
            <a:ext cx="9844624" cy="1280890"/>
          </a:xfrm>
        </p:spPr>
        <p:txBody>
          <a:bodyPr>
            <a:normAutofit/>
          </a:bodyPr>
          <a:lstStyle/>
          <a:p>
            <a:r>
              <a:rPr lang="it-IT" sz="2000" b="1" dirty="0"/>
              <a:t>Struttura a Matrice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2529" y="1266092"/>
            <a:ext cx="10044333" cy="5275385"/>
          </a:xfrm>
        </p:spPr>
        <p:txBody>
          <a:bodyPr>
            <a:normAutofit/>
          </a:bodyPr>
          <a:lstStyle/>
          <a:p>
            <a:r>
              <a:rPr lang="it-IT" dirty="0"/>
              <a:t>Modello reticolare basato su più assi di responsabilità: strutture verticali specializzate</a:t>
            </a:r>
          </a:p>
          <a:p>
            <a:pPr marL="0" indent="0">
              <a:buNone/>
            </a:pPr>
            <a:r>
              <a:rPr lang="it-IT" dirty="0"/>
              <a:t>per materia ( es Logistica, Produzione…) e strutture orizzontali per prodotto o mercato</a:t>
            </a:r>
          </a:p>
          <a:p>
            <a:pPr marL="0" indent="0">
              <a:buNone/>
            </a:pPr>
            <a:r>
              <a:rPr lang="it-IT" dirty="0"/>
              <a:t>Ogni responsabile riporta al direttore orizzontale e verticale</a:t>
            </a:r>
          </a:p>
          <a:p>
            <a:pPr marL="0" indent="0">
              <a:buNone/>
            </a:pPr>
            <a:r>
              <a:rPr lang="it-IT" dirty="0"/>
              <a:t>Adatta se: ambiente instabile  eterogeneità interna ma alta interdipendenza,</a:t>
            </a:r>
          </a:p>
          <a:p>
            <a:pPr marL="0" indent="0">
              <a:buNone/>
            </a:pPr>
            <a:r>
              <a:rPr lang="it-IT" dirty="0"/>
              <a:t> necessità di conciliare reattività e alta specializzazione</a:t>
            </a:r>
          </a:p>
          <a:p>
            <a:pPr marL="0" indent="0">
              <a:buNone/>
            </a:pPr>
            <a:r>
              <a:rPr lang="it-IT" dirty="0"/>
              <a:t>+ -</a:t>
            </a:r>
          </a:p>
          <a:p>
            <a:pPr marL="0" indent="0">
              <a:buNone/>
            </a:pPr>
            <a:r>
              <a:rPr lang="it-IT" dirty="0"/>
              <a:t>•Velocità risposta al cambiamento</a:t>
            </a:r>
          </a:p>
          <a:p>
            <a:pPr marL="0" indent="0">
              <a:buNone/>
            </a:pPr>
            <a:r>
              <a:rPr lang="it-IT" dirty="0"/>
              <a:t>• Favorisce sviluppo competenze</a:t>
            </a:r>
          </a:p>
          <a:p>
            <a:pPr marL="0" indent="0">
              <a:buNone/>
            </a:pPr>
            <a:r>
              <a:rPr lang="it-IT" dirty="0"/>
              <a:t>• Condivisione delle risorse specialistiche</a:t>
            </a:r>
          </a:p>
          <a:p>
            <a:pPr marL="0" indent="0">
              <a:buNone/>
            </a:pPr>
            <a:r>
              <a:rPr lang="it-IT" dirty="0"/>
              <a:t>• Coordinamento</a:t>
            </a:r>
          </a:p>
          <a:p>
            <a:pPr marL="0" indent="0">
              <a:buNone/>
            </a:pPr>
            <a:r>
              <a:rPr lang="it-IT" dirty="0"/>
              <a:t>• Complessità (doppia autorità)</a:t>
            </a:r>
          </a:p>
          <a:p>
            <a:pPr marL="0" indent="0">
              <a:buNone/>
            </a:pPr>
            <a:r>
              <a:rPr lang="it-IT" dirty="0"/>
              <a:t>•Time- </a:t>
            </a:r>
            <a:r>
              <a:rPr lang="it-IT" dirty="0" err="1"/>
              <a:t>consuming</a:t>
            </a:r>
            <a:r>
              <a:rPr lang="it-IT" dirty="0"/>
              <a:t> (necessità coordinamento)</a:t>
            </a:r>
          </a:p>
          <a:p>
            <a:pPr marL="0" indent="0">
              <a:buNone/>
            </a:pPr>
            <a:r>
              <a:rPr lang="it-IT" dirty="0"/>
              <a:t>•Richiede diffusa comprensione e condivisione modello</a:t>
            </a:r>
          </a:p>
        </p:txBody>
      </p:sp>
    </p:spTree>
    <p:extLst>
      <p:ext uri="{BB962C8B-B14F-4D97-AF65-F5344CB8AC3E}">
        <p14:creationId xmlns:p14="http://schemas.microsoft.com/office/powerpoint/2010/main" val="681813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1579" y="253219"/>
            <a:ext cx="9603275" cy="647113"/>
          </a:xfrm>
        </p:spPr>
        <p:txBody>
          <a:bodyPr>
            <a:normAutofit/>
          </a:bodyPr>
          <a:lstStyle/>
          <a:p>
            <a:endParaRPr lang="it-IT" sz="1800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Qual’ è la Differenza tra processo aziendale e progetto </a:t>
            </a:r>
          </a:p>
          <a:p>
            <a:pPr marL="0" indent="0">
              <a:buNone/>
            </a:pPr>
            <a:r>
              <a:rPr lang="it-IT" sz="2400" dirty="0"/>
              <a:t>aziendale</a:t>
            </a:r>
            <a:r>
              <a:rPr lang="it-IT" sz="2000" dirty="0"/>
              <a:t>?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Progetto: </a:t>
            </a:r>
          </a:p>
          <a:p>
            <a:pPr marL="0" indent="0">
              <a:buNone/>
            </a:pPr>
            <a:r>
              <a:rPr lang="it-IT" sz="2000" dirty="0"/>
              <a:t>tutto ciò che ci si propone di compiere</a:t>
            </a:r>
          </a:p>
          <a:p>
            <a:pPr marL="0" indent="0">
              <a:buNone/>
            </a:pPr>
            <a:r>
              <a:rPr lang="it-IT" sz="2000" dirty="0"/>
              <a:t>Processo:</a:t>
            </a:r>
          </a:p>
          <a:p>
            <a:pPr marL="0" indent="0">
              <a:buNone/>
            </a:pPr>
            <a:r>
              <a:rPr lang="it-IT" sz="2000" dirty="0"/>
              <a:t>tutto ciò che si svolge in azienda creando valore</a:t>
            </a:r>
          </a:p>
        </p:txBody>
      </p:sp>
    </p:spTree>
    <p:extLst>
      <p:ext uri="{BB962C8B-B14F-4D97-AF65-F5344CB8AC3E}">
        <p14:creationId xmlns:p14="http://schemas.microsoft.com/office/powerpoint/2010/main" val="319761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4055" y="624110"/>
            <a:ext cx="9830557" cy="1280890"/>
          </a:xfrm>
        </p:spPr>
        <p:txBody>
          <a:bodyPr>
            <a:normAutofit/>
          </a:bodyPr>
          <a:lstStyle/>
          <a:p>
            <a:r>
              <a:rPr lang="it-IT" sz="2400" dirty="0"/>
              <a:t>Orientamento ai processi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74055" y="1519311"/>
            <a:ext cx="9830557" cy="4740811"/>
          </a:xfrm>
        </p:spPr>
        <p:txBody>
          <a:bodyPr>
            <a:normAutofit/>
          </a:bodyPr>
          <a:lstStyle/>
          <a:p>
            <a:r>
              <a:rPr lang="it-IT" sz="2400" dirty="0"/>
              <a:t>I processi che attraversano l’organizzazione sono il veicolo di realizzazione degli obiettivi aziendali, su di essi si attivano e concretizzano le dimensioni aziendali.</a:t>
            </a:r>
          </a:p>
          <a:p>
            <a:pPr marL="0" indent="0">
              <a:buNone/>
            </a:pPr>
            <a:r>
              <a:rPr lang="it-IT" sz="2400" dirty="0"/>
              <a:t>    I nuovi trend organizzativi sul mercato vedono l’enfasi sui processi aziendali, vale a dire:</a:t>
            </a:r>
          </a:p>
          <a:p>
            <a:pPr marL="0" indent="0">
              <a:buNone/>
            </a:pPr>
            <a:r>
              <a:rPr lang="it-IT" sz="2400" dirty="0"/>
              <a:t>   - riconoscimento della dimensione processo come dimensione organizzativa  a pari dignità delle dimensioni funzione, geografia ….ecc.</a:t>
            </a:r>
          </a:p>
        </p:txBody>
      </p:sp>
    </p:spTree>
    <p:extLst>
      <p:ext uri="{BB962C8B-B14F-4D97-AF65-F5344CB8AC3E}">
        <p14:creationId xmlns:p14="http://schemas.microsoft.com/office/powerpoint/2010/main" val="333395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della Specie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NON E’ LA SPECIE PIU’ FORTE A SOPRAVVIVERE MA QUELLA CHE RISPONDE MEGLIO AI CAMBIAMENTI…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													(CHARLES DARWIN)</a:t>
            </a:r>
          </a:p>
        </p:txBody>
      </p:sp>
    </p:spTree>
    <p:extLst>
      <p:ext uri="{BB962C8B-B14F-4D97-AF65-F5344CB8AC3E}">
        <p14:creationId xmlns:p14="http://schemas.microsoft.com/office/powerpoint/2010/main" val="196526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02191" y="520505"/>
            <a:ext cx="9327134" cy="759655"/>
          </a:xfrm>
        </p:spPr>
        <p:txBody>
          <a:bodyPr>
            <a:normAutofit/>
          </a:bodyPr>
          <a:lstStyle/>
          <a:p>
            <a:r>
              <a:rPr lang="it-IT" sz="2400" dirty="0"/>
              <a:t>Orientamento ai processi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02191" y="1055077"/>
            <a:ext cx="10142806" cy="58029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sz="2300" dirty="0"/>
              <a:t>Quali sono gli elementi in una Organizzazione orientata ai processi ?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• </a:t>
            </a:r>
            <a:r>
              <a:rPr lang="it-IT" sz="2100" dirty="0"/>
              <a:t>obiettivo del processo ( lo scopo per cui esiste / la sua propria missione)</a:t>
            </a:r>
          </a:p>
          <a:p>
            <a:pPr marL="0" indent="0" algn="just">
              <a:buNone/>
            </a:pPr>
            <a:r>
              <a:rPr lang="it-IT" sz="2100" dirty="0"/>
              <a:t>• confini del processo ( dove inizia e dove termina)</a:t>
            </a:r>
          </a:p>
          <a:p>
            <a:pPr marL="0" indent="0" algn="just">
              <a:buNone/>
            </a:pPr>
            <a:r>
              <a:rPr lang="it-IT" sz="2100" dirty="0"/>
              <a:t>• gli input ( informazioni / attività che attivano il processo)</a:t>
            </a:r>
          </a:p>
          <a:p>
            <a:pPr marL="0" indent="0" algn="just">
              <a:buNone/>
            </a:pPr>
            <a:r>
              <a:rPr lang="it-IT" sz="2100" dirty="0"/>
              <a:t>• gli output (prodotti o servizi rilasciati dal processo)</a:t>
            </a:r>
          </a:p>
          <a:p>
            <a:pPr marL="0" indent="0" algn="just">
              <a:buNone/>
            </a:pPr>
            <a:r>
              <a:rPr lang="it-IT" sz="2100" dirty="0"/>
              <a:t>    I clienti del processo (chi riceve un bene o un servizio dal processo stesso)</a:t>
            </a:r>
          </a:p>
          <a:p>
            <a:pPr marL="0" indent="0" algn="just">
              <a:buNone/>
            </a:pPr>
            <a:r>
              <a:rPr lang="it-IT" sz="2100" dirty="0"/>
              <a:t>• clienti esterni all’azienda (cliente di mercato)</a:t>
            </a:r>
          </a:p>
          <a:p>
            <a:pPr marL="0" indent="0" algn="just">
              <a:buNone/>
            </a:pPr>
            <a:r>
              <a:rPr lang="it-IT" sz="2100" dirty="0"/>
              <a:t>• clienti interni all’azienda (funzioni aziendali / altri processi interni, …ecc.)</a:t>
            </a:r>
          </a:p>
          <a:p>
            <a:pPr marL="0" indent="0" algn="just">
              <a:buNone/>
            </a:pPr>
            <a:r>
              <a:rPr lang="it-IT" sz="2100" dirty="0"/>
              <a:t>   L’assegnazione della responsabilità di governo o del coordinamento del processo, </a:t>
            </a:r>
          </a:p>
          <a:p>
            <a:pPr marL="0" indent="0" algn="just">
              <a:buNone/>
            </a:pPr>
            <a:r>
              <a:rPr lang="it-IT" sz="2100" dirty="0"/>
              <a:t>   individua la figura del  PROCESS MANAGER, ossia:</a:t>
            </a:r>
          </a:p>
          <a:p>
            <a:pPr marL="0" indent="0" algn="just">
              <a:buNone/>
            </a:pPr>
            <a:r>
              <a:rPr lang="it-IT" sz="2100" dirty="0"/>
              <a:t>• la funzione che possiede l’output (e dunque lo scopo) per cui il processo esiste e che </a:t>
            </a:r>
          </a:p>
          <a:p>
            <a:pPr marL="0" indent="0" algn="just">
              <a:buNone/>
            </a:pPr>
            <a:r>
              <a:rPr lang="it-IT" sz="2100" dirty="0"/>
              <a:t>   gestisce il cliente esterno;</a:t>
            </a:r>
          </a:p>
          <a:p>
            <a:pPr marL="0" indent="0" algn="just">
              <a:buNone/>
            </a:pPr>
            <a:r>
              <a:rPr lang="it-IT" sz="2100" dirty="0"/>
              <a:t>• la funzione prevalentemente coinvolta nelle attività implicate nel processo, nonché  la </a:t>
            </a:r>
          </a:p>
          <a:p>
            <a:pPr marL="0" indent="0" algn="just">
              <a:buNone/>
            </a:pPr>
            <a:r>
              <a:rPr lang="it-IT" sz="2100" dirty="0"/>
              <a:t>   misura dell’efficacia e dell’efficienza del processo, quali indicatori che costituiscono</a:t>
            </a:r>
          </a:p>
          <a:p>
            <a:pPr marL="0" indent="0" algn="just">
              <a:buNone/>
            </a:pPr>
            <a:r>
              <a:rPr lang="it-IT" sz="2100" dirty="0"/>
              <a:t>   la bussola per orientare e/o correggere l’andamento del processo.</a:t>
            </a:r>
          </a:p>
        </p:txBody>
      </p:sp>
    </p:spTree>
    <p:extLst>
      <p:ext uri="{BB962C8B-B14F-4D97-AF65-F5344CB8AC3E}">
        <p14:creationId xmlns:p14="http://schemas.microsoft.com/office/powerpoint/2010/main" val="1138814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14732" y="624111"/>
            <a:ext cx="10185010" cy="5903298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Qual è la sfida delle organizzazioni per processi ?</a:t>
            </a:r>
          </a:p>
          <a:p>
            <a:pPr marL="0" indent="0" algn="just">
              <a:buNone/>
            </a:pPr>
            <a:r>
              <a:rPr lang="it-IT" dirty="0"/>
              <a:t>La grandissima capacità di integrazione inter-funzionale, o meglio il riconoscimento dell’autorità del PM da parte degli attori coinvolti sul processo, indipendentemente dalla funzione di provenienza;</a:t>
            </a:r>
          </a:p>
          <a:p>
            <a:pPr marL="0" indent="0" algn="just">
              <a:buNone/>
            </a:pPr>
            <a:r>
              <a:rPr lang="it-IT" dirty="0"/>
              <a:t>Forte orientamento al lavoro per obiettivi;</a:t>
            </a:r>
          </a:p>
          <a:p>
            <a:pPr marL="0" indent="0" algn="just">
              <a:buNone/>
            </a:pPr>
            <a:r>
              <a:rPr lang="it-IT" dirty="0"/>
              <a:t>Doppia matrice di responsabilità :</a:t>
            </a:r>
          </a:p>
          <a:p>
            <a:pPr marL="0" indent="0" algn="just">
              <a:buNone/>
            </a:pPr>
            <a:r>
              <a:rPr lang="it-IT" dirty="0"/>
              <a:t>• le funzioni responsabili del mantenimento dell’ eccellenza delle  competenze nel proprio ambito e del governo gerarchico delle risorse;</a:t>
            </a:r>
          </a:p>
          <a:p>
            <a:pPr marL="0" indent="0" algn="just">
              <a:buNone/>
            </a:pPr>
            <a:r>
              <a:rPr lang="it-IT" dirty="0"/>
              <a:t>• il PM è responsabile del conseguimento del risultato del processo presieduto;</a:t>
            </a:r>
          </a:p>
          <a:p>
            <a:pPr marL="0" indent="0" algn="just">
              <a:buNone/>
            </a:pPr>
            <a:r>
              <a:rPr lang="it-IT" dirty="0"/>
              <a:t>•Il PM è un ruolo a servizio del raggiungimento degli obiettivi di processo</a:t>
            </a:r>
          </a:p>
          <a:p>
            <a:pPr marL="0" indent="0" algn="just">
              <a:buNone/>
            </a:pPr>
            <a:r>
              <a:rPr lang="it-IT" dirty="0"/>
              <a:t>(governo o facilitatore a seconda di quanto è forte il modello organizzativo</a:t>
            </a:r>
          </a:p>
          <a:p>
            <a:pPr marL="0" indent="0" algn="just">
              <a:buNone/>
            </a:pPr>
            <a:r>
              <a:rPr lang="it-IT" dirty="0"/>
              <a:t>implementato);</a:t>
            </a:r>
          </a:p>
          <a:p>
            <a:pPr marL="0" indent="0" algn="just">
              <a:buNone/>
            </a:pPr>
            <a:r>
              <a:rPr lang="it-IT" dirty="0"/>
              <a:t>Diffusa cultura del servizio:</a:t>
            </a:r>
          </a:p>
          <a:p>
            <a:pPr marL="0" indent="0" algn="just">
              <a:buNone/>
            </a:pPr>
            <a:r>
              <a:rPr lang="it-IT" dirty="0"/>
              <a:t>• capacità di riconoscimento delle reciproche relazioni interne cliente /fornitore</a:t>
            </a:r>
          </a:p>
        </p:txBody>
      </p:sp>
    </p:spTree>
    <p:extLst>
      <p:ext uri="{BB962C8B-B14F-4D97-AF65-F5344CB8AC3E}">
        <p14:creationId xmlns:p14="http://schemas.microsoft.com/office/powerpoint/2010/main" val="399582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7785" y="624110"/>
            <a:ext cx="9886827" cy="1280890"/>
          </a:xfrm>
        </p:spPr>
        <p:txBody>
          <a:bodyPr>
            <a:normAutofit/>
          </a:bodyPr>
          <a:lstStyle/>
          <a:p>
            <a:r>
              <a:rPr lang="it-IT" sz="1800" dirty="0"/>
              <a:t>Quali sono gli strumenti organizzativi per il governo dell’ organizzazione per Progetti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91175" y="1688123"/>
            <a:ext cx="10381957" cy="4783015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Utilizzo dei doppi riporti (gerarchico – funzionale) : </a:t>
            </a:r>
          </a:p>
          <a:p>
            <a:pPr marL="0" indent="0" algn="just">
              <a:buNone/>
            </a:pPr>
            <a:r>
              <a:rPr lang="it-IT" sz="2000" dirty="0"/>
              <a:t>consente il governo delle famiglie professionali ed il presidio delle competenze;</a:t>
            </a:r>
          </a:p>
          <a:p>
            <a:pPr marL="0" indent="0" algn="just">
              <a:buNone/>
            </a:pPr>
            <a:r>
              <a:rPr lang="it-IT" sz="2000" dirty="0"/>
              <a:t> Indirizza le priorità e i comportamenti attraverso la assegnazione di obiettivi (Management by </a:t>
            </a:r>
            <a:r>
              <a:rPr lang="it-IT" sz="2000" dirty="0" err="1"/>
              <a:t>obijectives</a:t>
            </a:r>
            <a:r>
              <a:rPr lang="it-IT" sz="2000" dirty="0"/>
              <a:t>);</a:t>
            </a:r>
          </a:p>
          <a:p>
            <a:pPr marL="0" indent="0" algn="just">
              <a:buNone/>
            </a:pPr>
            <a:r>
              <a:rPr lang="it-IT" sz="2000" dirty="0"/>
              <a:t>Infatti, i meccanismi organizzativi di coordinamento in organizzazioni complesse sono: </a:t>
            </a:r>
          </a:p>
          <a:p>
            <a:pPr marL="0" indent="0" algn="just">
              <a:buNone/>
            </a:pPr>
            <a:r>
              <a:rPr lang="it-IT" sz="2000" dirty="0"/>
              <a:t>riunioni periodiche regolari a frequenze stabilite (board of </a:t>
            </a:r>
            <a:r>
              <a:rPr lang="it-IT" sz="2000" dirty="0" err="1"/>
              <a:t>directors</a:t>
            </a:r>
            <a:r>
              <a:rPr lang="it-IT" sz="2000" dirty="0"/>
              <a:t>, comitati/ management meeting etc...) per condivisione sia delle decisioni strategiche sia per individuazione di soluzioni a fronte di criticità nei processi operativi.</a:t>
            </a:r>
          </a:p>
        </p:txBody>
      </p:sp>
    </p:spTree>
    <p:extLst>
      <p:ext uri="{BB962C8B-B14F-4D97-AF65-F5344CB8AC3E}">
        <p14:creationId xmlns:p14="http://schemas.microsoft.com/office/powerpoint/2010/main" val="251610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31853" y="624110"/>
            <a:ext cx="9872760" cy="1280890"/>
          </a:xfrm>
        </p:spPr>
        <p:txBody>
          <a:bodyPr>
            <a:normAutofit/>
          </a:bodyPr>
          <a:lstStyle/>
          <a:p>
            <a:r>
              <a:rPr lang="it-IT" sz="2400" dirty="0"/>
              <a:t>In conclusione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1579" y="1167618"/>
            <a:ext cx="9603275" cy="53175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400" dirty="0"/>
              <a:t>L’organizzazione è un mezzo per facilitare il raggiungimento degli obiettivi: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000" dirty="0"/>
              <a:t>• </a:t>
            </a:r>
            <a:r>
              <a:rPr lang="it-IT" sz="2400" dirty="0"/>
              <a:t>Nella dinamicità del contesto deve essere in grado di adattarsi e modificarsi per meglio rispondere alle esigenze e priorità emergenti….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• In questo senso non esiste l’organizzazione perfetta ma il modello che via via sembra più idoneo al raggiungimento delle proprie finalità….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In sintesi, se il mercato è instabile anche le organizzazioni aziendali devono adattarsi ai cambiamenti in corso, ciò potrebbe compromettere addirittura l’esistenza aziendale.</a:t>
            </a:r>
          </a:p>
        </p:txBody>
      </p:sp>
    </p:spTree>
    <p:extLst>
      <p:ext uri="{BB962C8B-B14F-4D97-AF65-F5344CB8AC3E}">
        <p14:creationId xmlns:p14="http://schemas.microsoft.com/office/powerpoint/2010/main" val="389585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EXPANDERE PUGLIA - CDO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									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										</a:t>
            </a:r>
            <a:r>
              <a:rPr lang="it-IT" sz="2400" b="1" dirty="0"/>
              <a:t>GRAZIE PER L’ATTENZIONE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14516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Quesito Generale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48972"/>
            <a:ext cx="8915400" cy="4867422"/>
          </a:xfrm>
        </p:spPr>
        <p:txBody>
          <a:bodyPr>
            <a:normAutofit/>
          </a:bodyPr>
          <a:lstStyle/>
          <a:p>
            <a:r>
              <a:rPr lang="it-IT" sz="2000" dirty="0"/>
              <a:t>Quali sono i Fattori su cui poggia l’idea di BUSINESS ?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PRODOTTO</a:t>
            </a:r>
          </a:p>
          <a:p>
            <a:r>
              <a:rPr lang="it-IT" sz="2000" dirty="0"/>
              <a:t>MERCATO</a:t>
            </a:r>
          </a:p>
          <a:p>
            <a:r>
              <a:rPr lang="it-IT" sz="2000" dirty="0"/>
              <a:t>STRUTTURA ORGANIZZATIVA</a:t>
            </a:r>
          </a:p>
        </p:txBody>
      </p:sp>
    </p:spTree>
    <p:extLst>
      <p:ext uri="{BB962C8B-B14F-4D97-AF65-F5344CB8AC3E}">
        <p14:creationId xmlns:p14="http://schemas.microsoft.com/office/powerpoint/2010/main" val="27791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31853" y="624110"/>
            <a:ext cx="9872760" cy="1280890"/>
          </a:xfrm>
        </p:spPr>
        <p:txBody>
          <a:bodyPr>
            <a:normAutofit/>
          </a:bodyPr>
          <a:lstStyle/>
          <a:p>
            <a:r>
              <a:rPr lang="it-IT" sz="2400" dirty="0"/>
              <a:t>Quali sono gli elementi che caratterizzano una Struttura Organizzativa</a:t>
            </a:r>
            <a:r>
              <a:rPr lang="it-IT" sz="2800" dirty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31853" y="1744394"/>
            <a:ext cx="9872759" cy="48252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Suddivisione del Lavoro</a:t>
            </a:r>
          </a:p>
          <a:p>
            <a:r>
              <a:rPr lang="it-IT" sz="2000" dirty="0"/>
              <a:t>Suddivisione e controllo dei ruoli</a:t>
            </a:r>
          </a:p>
          <a:p>
            <a:r>
              <a:rPr lang="it-IT" sz="2000" dirty="0"/>
              <a:t>Coordinamento </a:t>
            </a:r>
          </a:p>
          <a:p>
            <a:r>
              <a:rPr lang="it-IT" sz="2000" dirty="0"/>
              <a:t>Delega,  decentramento laddove ci siano filiali</a:t>
            </a:r>
          </a:p>
        </p:txBody>
      </p:sp>
    </p:spTree>
    <p:extLst>
      <p:ext uri="{BB962C8B-B14F-4D97-AF65-F5344CB8AC3E}">
        <p14:creationId xmlns:p14="http://schemas.microsoft.com/office/powerpoint/2010/main" val="224351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57227" y="520505"/>
            <a:ext cx="9847385" cy="5852159"/>
          </a:xfrm>
        </p:spPr>
        <p:txBody>
          <a:bodyPr>
            <a:noAutofit/>
          </a:bodyPr>
          <a:lstStyle/>
          <a:p>
            <a:r>
              <a:rPr lang="it-IT" sz="2800" dirty="0"/>
              <a:t>La rivoluzione industriale:</a:t>
            </a:r>
            <a:br>
              <a:rPr lang="it-IT" sz="2800" dirty="0"/>
            </a:br>
            <a:r>
              <a:rPr lang="it-IT" sz="2800" dirty="0"/>
              <a:t>(cenni storici)</a:t>
            </a:r>
            <a:br>
              <a:rPr lang="it-IT" sz="2800" dirty="0"/>
            </a:br>
            <a:br>
              <a:rPr lang="it-IT" sz="2800" dirty="0"/>
            </a:br>
            <a:r>
              <a:rPr lang="it-IT" sz="2400" dirty="0"/>
              <a:t>Dal lavoro artigianale alla produzione in fabbrica,</a:t>
            </a:r>
            <a:br>
              <a:rPr lang="it-IT" sz="2400" dirty="0"/>
            </a:br>
            <a:r>
              <a:rPr lang="it-IT" sz="2400" dirty="0"/>
              <a:t>separazione tra proprietari dei mezzi di produzione e</a:t>
            </a:r>
            <a:br>
              <a:rPr lang="it-IT" sz="2400" dirty="0"/>
            </a:br>
            <a:r>
              <a:rPr lang="it-IT" sz="2400" dirty="0"/>
              <a:t>lavoratori salariati; la tecnologia come strumento di aumento di produttività;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Attenzione crescente verso la nuova organizzazione: </a:t>
            </a:r>
            <a:br>
              <a:rPr lang="it-IT" sz="2400" dirty="0"/>
            </a:br>
            <a:r>
              <a:rPr lang="it-IT" sz="2400" dirty="0"/>
              <a:t>la fabbrica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Nascita di teorie e scuole di filosofia ed economia</a:t>
            </a:r>
            <a:r>
              <a:rPr lang="it-IT" sz="2800" dirty="0"/>
              <a:t> :</a:t>
            </a:r>
            <a:br>
              <a:rPr lang="it-IT" sz="2800" dirty="0"/>
            </a:br>
            <a:r>
              <a:rPr lang="it-IT" sz="2800" dirty="0"/>
              <a:t>Adam Smith (1723-1790)</a:t>
            </a:r>
            <a:br>
              <a:rPr lang="it-IT" sz="2800" dirty="0"/>
            </a:br>
            <a:r>
              <a:rPr lang="it-IT" sz="2800" dirty="0"/>
              <a:t>Karl Marx</a:t>
            </a:r>
            <a:r>
              <a:rPr lang="it-IT" sz="2000" dirty="0"/>
              <a:t>, </a:t>
            </a:r>
            <a:r>
              <a:rPr lang="it-IT" sz="2000" dirty="0">
                <a:solidFill>
                  <a:schemeClr val="tx1"/>
                </a:solidFill>
              </a:rPr>
              <a:t>Il Capitale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							,  </a:t>
            </a:r>
            <a:r>
              <a:rPr lang="it-IT" sz="2400" dirty="0">
                <a:solidFill>
                  <a:schemeClr val="tx1"/>
                </a:solidFill>
              </a:rPr>
              <a:t>La Ricchezza delle Nazioni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01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51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L’era industriale, la nascita del problema organizzativo</a:t>
            </a:r>
          </a:p>
          <a:p>
            <a:pPr marL="0" indent="0">
              <a:buNone/>
            </a:pPr>
            <a:r>
              <a:rPr lang="it-IT" sz="2400" dirty="0"/>
              <a:t>….. e le risposte individuate dall’Uomo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Scuola Classica: l’organizzazione scientifica del lavoro</a:t>
            </a:r>
          </a:p>
          <a:p>
            <a:r>
              <a:rPr lang="it-IT" sz="2400" dirty="0"/>
              <a:t>Scuola Sociale: l’individuo al centro del modello</a:t>
            </a:r>
          </a:p>
          <a:p>
            <a:r>
              <a:rPr lang="it-IT" sz="2400" dirty="0"/>
              <a:t>Scuola Sistemica : l’organizzazione come sistema aperto in grado di rispondere alle sollecitazioni esterne</a:t>
            </a:r>
          </a:p>
        </p:txBody>
      </p:sp>
    </p:spTree>
    <p:extLst>
      <p:ext uri="{BB962C8B-B14F-4D97-AF65-F5344CB8AC3E}">
        <p14:creationId xmlns:p14="http://schemas.microsoft.com/office/powerpoint/2010/main" val="290123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59989" y="624110"/>
            <a:ext cx="9844624" cy="1280890"/>
          </a:xfrm>
        </p:spPr>
        <p:txBody>
          <a:bodyPr>
            <a:normAutofit/>
          </a:bodyPr>
          <a:lstStyle/>
          <a:p>
            <a:r>
              <a:rPr lang="it-IT" sz="2400" b="1" dirty="0"/>
              <a:t>Scuola “Classica</a:t>
            </a:r>
            <a:r>
              <a:rPr lang="it-IT" sz="2400" dirty="0"/>
              <a:t>”: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59989" y="1223889"/>
            <a:ext cx="9945857" cy="5387926"/>
          </a:xfrm>
        </p:spPr>
        <p:txBody>
          <a:bodyPr>
            <a:normAutofit fontScale="47500" lnSpcReduction="20000"/>
          </a:bodyPr>
          <a:lstStyle/>
          <a:p>
            <a:r>
              <a:rPr lang="it-IT" sz="5000" dirty="0"/>
              <a:t>U.S.A : Frederick Taylor, (1856-1915)- Ingegnere e Imprenditore</a:t>
            </a:r>
          </a:p>
          <a:p>
            <a:pPr marL="0" indent="0">
              <a:buNone/>
            </a:pPr>
            <a:endParaRPr lang="it-IT" sz="5000" dirty="0"/>
          </a:p>
          <a:p>
            <a:pPr marL="0" indent="0">
              <a:buNone/>
            </a:pPr>
            <a:r>
              <a:rPr lang="it-IT" sz="4500" dirty="0"/>
              <a:t>L’ organizzazione, come fosse una macchina per ottimizzare i movimenti dell’ uomo;</a:t>
            </a:r>
          </a:p>
          <a:p>
            <a:pPr marL="0" indent="0">
              <a:buNone/>
            </a:pPr>
            <a:r>
              <a:rPr lang="it-IT" sz="4500" dirty="0"/>
              <a:t>La tecnologia supporta i processi industriali: </a:t>
            </a:r>
          </a:p>
          <a:p>
            <a:pPr marL="0" indent="0">
              <a:buNone/>
            </a:pPr>
            <a:r>
              <a:rPr lang="it-IT" sz="4500" dirty="0"/>
              <a:t>Analisi scientifica del processo di lavoro, scomposizione e miglioramento delle singole fasi  tempi e metodi</a:t>
            </a:r>
          </a:p>
          <a:p>
            <a:pPr marL="0" indent="0">
              <a:buNone/>
            </a:pPr>
            <a:r>
              <a:rPr lang="it-IT" sz="4500" dirty="0"/>
              <a:t>Parcellizzazione del processo produttivo  spinta specializzazione della catena di montaggio</a:t>
            </a:r>
          </a:p>
          <a:p>
            <a:pPr marL="0" indent="0">
              <a:buNone/>
            </a:pPr>
            <a:r>
              <a:rPr lang="it-IT" sz="4500" dirty="0"/>
              <a:t>Chiara individuazione della autorità e dei punti di controllo</a:t>
            </a:r>
          </a:p>
          <a:p>
            <a:pPr marL="0" indent="0">
              <a:buNone/>
            </a:pPr>
            <a:r>
              <a:rPr lang="it-IT" sz="4500" dirty="0"/>
              <a:t>Burocrazia - (Max Weber, lo studio delle forze armate e strutture pubbliche, esempio di efficienza)</a:t>
            </a:r>
          </a:p>
          <a:p>
            <a:pPr marL="0" indent="0">
              <a:buNone/>
            </a:pPr>
            <a:r>
              <a:rPr lang="it-IT" sz="4500" dirty="0"/>
              <a:t>Motivazione delle persone = denaro  correlazione diretta tra produttività</a:t>
            </a:r>
          </a:p>
          <a:p>
            <a:pPr marL="0" indent="0">
              <a:buNone/>
            </a:pPr>
            <a:r>
              <a:rPr lang="it-IT" sz="4500" dirty="0"/>
              <a:t>e retribuzione  lavoro a cottimo</a:t>
            </a:r>
          </a:p>
          <a:p>
            <a:pPr marL="0" indent="0">
              <a:buNone/>
            </a:pPr>
            <a:r>
              <a:rPr lang="it-IT" sz="4500" dirty="0"/>
              <a:t>Non sono considerate implicazioni umane o sociali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9417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1" y="624110"/>
            <a:ext cx="9858692" cy="1280890"/>
          </a:xfrm>
        </p:spPr>
        <p:txBody>
          <a:bodyPr>
            <a:normAutofit/>
          </a:bodyPr>
          <a:lstStyle/>
          <a:p>
            <a:r>
              <a:rPr lang="it-IT" sz="2400" b="1" dirty="0"/>
              <a:t>Scuola “Sociale</a:t>
            </a:r>
            <a:r>
              <a:rPr lang="it-IT" sz="2400" dirty="0"/>
              <a:t>”: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45921" y="1153552"/>
            <a:ext cx="10002128" cy="5359790"/>
          </a:xfrm>
        </p:spPr>
        <p:txBody>
          <a:bodyPr>
            <a:normAutofit fontScale="92500" lnSpcReduction="20000"/>
          </a:bodyPr>
          <a:lstStyle/>
          <a:p>
            <a:r>
              <a:rPr lang="it-IT" sz="2600" dirty="0"/>
              <a:t>Abraham </a:t>
            </a:r>
            <a:r>
              <a:rPr lang="it-IT" sz="2600" dirty="0" err="1"/>
              <a:t>Maslow</a:t>
            </a:r>
            <a:r>
              <a:rPr lang="it-IT" sz="2600" dirty="0"/>
              <a:t>…(anni 1930/50..)- Teoria dei bisogni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200" dirty="0"/>
              <a:t>L’uomo : soggetto attivo che interagisce con l’ organizzazione</a:t>
            </a:r>
          </a:p>
          <a:p>
            <a:pPr marL="0" indent="0">
              <a:buNone/>
            </a:pPr>
            <a:r>
              <a:rPr lang="it-IT" sz="2200" dirty="0"/>
              <a:t>Le persone come valore dell’ azienda  integrazione di obiettivi personali</a:t>
            </a:r>
          </a:p>
          <a:p>
            <a:pPr marL="0" indent="0">
              <a:buNone/>
            </a:pPr>
            <a:r>
              <a:rPr lang="it-IT" sz="2200" dirty="0"/>
              <a:t>e obiettivi dell’impresa;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sz="2200" dirty="0"/>
              <a:t>La motivazione non è solo economica  importanza delle relazioni e dei</a:t>
            </a:r>
          </a:p>
          <a:p>
            <a:pPr marL="0" indent="0">
              <a:buNone/>
            </a:pPr>
            <a:r>
              <a:rPr lang="it-IT" sz="2200" dirty="0"/>
              <a:t>rapporti interni non formalizzati da regole;</a:t>
            </a:r>
          </a:p>
          <a:p>
            <a:pPr marL="0" indent="0">
              <a:buNone/>
            </a:pPr>
            <a:r>
              <a:rPr lang="it-IT" sz="2200" dirty="0"/>
              <a:t> </a:t>
            </a:r>
          </a:p>
          <a:p>
            <a:pPr marL="0" indent="0">
              <a:buNone/>
            </a:pPr>
            <a:r>
              <a:rPr lang="it-IT" sz="2200" dirty="0"/>
              <a:t>Il clima interno (fisico e relazionale) ed il senso di appartenenza</a:t>
            </a:r>
          </a:p>
          <a:p>
            <a:pPr marL="0" indent="0">
              <a:buNone/>
            </a:pPr>
            <a:r>
              <a:rPr lang="it-IT" sz="2200" dirty="0"/>
              <a:t>influenzano la produttività;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sz="2200" dirty="0"/>
              <a:t>Nasce la gestione per obiettivi, la valutazione delle prestazioni ed il</a:t>
            </a:r>
          </a:p>
          <a:p>
            <a:pPr marL="0" indent="0">
              <a:buNone/>
            </a:pPr>
            <a:r>
              <a:rPr lang="it-IT" sz="2200" dirty="0"/>
              <a:t>collegamento prestazione/sistema premiante , la formazione manageriale</a:t>
            </a:r>
          </a:p>
        </p:txBody>
      </p:sp>
    </p:spTree>
    <p:extLst>
      <p:ext uri="{BB962C8B-B14F-4D97-AF65-F5344CB8AC3E}">
        <p14:creationId xmlns:p14="http://schemas.microsoft.com/office/powerpoint/2010/main" val="1080825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31853" y="624110"/>
            <a:ext cx="9872760" cy="1280890"/>
          </a:xfrm>
        </p:spPr>
        <p:txBody>
          <a:bodyPr>
            <a:normAutofit/>
          </a:bodyPr>
          <a:lstStyle/>
          <a:p>
            <a:r>
              <a:rPr lang="it-IT" sz="2400" b="1" dirty="0"/>
              <a:t>Scuola “Sistemica”</a:t>
            </a:r>
            <a:r>
              <a:rPr lang="it-IT" sz="2000" b="1" dirty="0"/>
              <a:t> (‘50 /’60)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31853" y="1153551"/>
            <a:ext cx="9872759" cy="5331655"/>
          </a:xfrm>
        </p:spPr>
        <p:txBody>
          <a:bodyPr>
            <a:normAutofit/>
          </a:bodyPr>
          <a:lstStyle/>
          <a:p>
            <a:r>
              <a:rPr lang="it-IT" sz="2000" dirty="0"/>
              <a:t>Sistema : insieme di elementi interagenti tra di loro e organizzati per uno scopo, collocato in un ambiente esterno che ne condiziona sopravvivenza e sviluppo e con il quale realizza scambi di informazioni e risorse.</a:t>
            </a:r>
          </a:p>
          <a:p>
            <a:r>
              <a:rPr lang="it-IT" sz="2000" dirty="0"/>
              <a:t>L’azienda è un sistema aperto : è al centro di sollecitazioni esterne a cui deve rispondere in modo adeguato</a:t>
            </a:r>
          </a:p>
          <a:p>
            <a:endParaRPr lang="it-IT" sz="2000" dirty="0"/>
          </a:p>
          <a:p>
            <a:r>
              <a:rPr lang="it-IT" sz="2000" dirty="0"/>
              <a:t>Macro-ambiente : </a:t>
            </a:r>
          </a:p>
          <a:p>
            <a:r>
              <a:rPr lang="it-IT" sz="2000" dirty="0"/>
              <a:t>contesto socio politico</a:t>
            </a:r>
          </a:p>
          <a:p>
            <a:r>
              <a:rPr lang="it-IT" sz="2000" dirty="0"/>
              <a:t>sistema economico finanziario</a:t>
            </a:r>
          </a:p>
          <a:p>
            <a:r>
              <a:rPr lang="it-IT" sz="2000" dirty="0"/>
              <a:t>legislazione/cultura/tecnologia</a:t>
            </a:r>
          </a:p>
          <a:p>
            <a:r>
              <a:rPr lang="it-IT" sz="2000" dirty="0"/>
              <a:t>Ambiente business di riferimento : clienti</a:t>
            </a:r>
          </a:p>
        </p:txBody>
      </p:sp>
    </p:spTree>
    <p:extLst>
      <p:ext uri="{BB962C8B-B14F-4D97-AF65-F5344CB8AC3E}">
        <p14:creationId xmlns:p14="http://schemas.microsoft.com/office/powerpoint/2010/main" val="370509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560</TotalTime>
  <Words>1661</Words>
  <Application>Microsoft Office PowerPoint</Application>
  <PresentationFormat>Widescreen</PresentationFormat>
  <Paragraphs>213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Filo</vt:lpstr>
      <vt:lpstr>L’organizzazione Aziendale</vt:lpstr>
      <vt:lpstr>Teoria della Specie</vt:lpstr>
      <vt:lpstr>Quesito Generale</vt:lpstr>
      <vt:lpstr>Quali sono gli elementi che caratterizzano una Struttura Organizzativa?</vt:lpstr>
      <vt:lpstr>La rivoluzione industriale: (cenni storici)  Dal lavoro artigianale alla produzione in fabbrica, separazione tra proprietari dei mezzi di produzione e lavoratori salariati; la tecnologia come strumento di aumento di produttività;  Attenzione crescente verso la nuova organizzazione:  la fabbrica  Nascita di teorie e scuole di filosofia ed economia : Adam Smith (1723-1790) Karl Marx, Il Capitale</vt:lpstr>
      <vt:lpstr>Presentazione standard di PowerPoint</vt:lpstr>
      <vt:lpstr>Scuola “Classica”:</vt:lpstr>
      <vt:lpstr>Scuola “Sociale”:</vt:lpstr>
      <vt:lpstr>Scuola “Sistemica” (‘50 /’60)</vt:lpstr>
      <vt:lpstr>Modelli Organizzativi</vt:lpstr>
      <vt:lpstr>  Qualche definizione…</vt:lpstr>
      <vt:lpstr>Presentazione standard di PowerPoint</vt:lpstr>
      <vt:lpstr>Modelli organizzativi</vt:lpstr>
      <vt:lpstr>Struttura funzionale (ORIENTAMENTO EFFICIENZA)</vt:lpstr>
      <vt:lpstr>Struttura Divisionale, Elementi base di Organizzazione: (ORIENTAMENTO EFFICACIA)  </vt:lpstr>
      <vt:lpstr>Struttura per Progetti, Elementi base di Organizzazione: (si sovrappone alle precedenti)</vt:lpstr>
      <vt:lpstr>Struttura a Matrice</vt:lpstr>
      <vt:lpstr>Presentazione standard di PowerPoint</vt:lpstr>
      <vt:lpstr>Orientamento ai processi</vt:lpstr>
      <vt:lpstr>Orientamento ai processi</vt:lpstr>
      <vt:lpstr>Presentazione standard di PowerPoint</vt:lpstr>
      <vt:lpstr>Quali sono gli strumenti organizzativi per il governo dell’ organizzazione per Progetti ?</vt:lpstr>
      <vt:lpstr>In conclusione</vt:lpstr>
      <vt:lpstr>EXPANDERE PUGLIA - CDO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rivoluzione industriale: dal lavoro artigianale alla produzione in fabbrica separazione tra proprietari dei mezzi di produzione e lavoratori salariati la tecnologia come strumento di aumento di produttività attenzione crescente verso la nuova organizzazione: la fabbrica Nascita di teorie e scuole di filosofia ed economia : Adam Smith (1723-1790) K. Marx, Il Capitale</dc:title>
  <dc:creator>max napoleone</dc:creator>
  <cp:lastModifiedBy>max napoleone</cp:lastModifiedBy>
  <cp:revision>138</cp:revision>
  <dcterms:created xsi:type="dcterms:W3CDTF">2016-11-25T19:04:10Z</dcterms:created>
  <dcterms:modified xsi:type="dcterms:W3CDTF">2016-12-07T19:19:18Z</dcterms:modified>
</cp:coreProperties>
</file>